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charts/style2.xml" ContentType="application/vnd.ms-office.chart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charts/colors6.xml" ContentType="application/vnd.ms-office.chartcolor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charts/colors4.xml" ContentType="application/vnd.ms-office.chartcolorstyl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charts/colors2.xml" ContentType="application/vnd.ms-office.chartcolorstyl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6.xml" ContentType="application/vnd.ms-office.chartstyle+xml"/>
  <Override PartName="/ppt/charts/style5.xml" ContentType="application/vnd.ms-office.chartstyl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charts/style4.xml" ContentType="application/vnd.ms-office.chartstyle+xml"/>
  <Override PartName="/ppt/charts/style3.xml" ContentType="application/vnd.ms-office.chart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charts/style1.xml" ContentType="application/vnd.ms-office.chart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charts/colors5.xml" ContentType="application/vnd.ms-office.chartcolor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charts/colors1.xml" ContentType="application/vnd.ms-office.chartcolorstyle+xml"/>
  <Override PartName="/ppt/slideLayouts/slideLayout10.xml" ContentType="application/vnd.openxmlformats-officedocument.presentationml.slideLayout+xml"/>
  <Override PartName="/ppt/charts/chart6.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3" r:id="rId1"/>
  </p:sldMasterIdLst>
  <p:notesMasterIdLst>
    <p:notesMasterId r:id="rId30"/>
  </p:notesMasterIdLst>
  <p:handoutMasterIdLst>
    <p:handoutMasterId r:id="rId31"/>
  </p:handoutMasterIdLst>
  <p:sldIdLst>
    <p:sldId id="256" r:id="rId2"/>
    <p:sldId id="275" r:id="rId3"/>
    <p:sldId id="269" r:id="rId4"/>
    <p:sldId id="285" r:id="rId5"/>
    <p:sldId id="289" r:id="rId6"/>
    <p:sldId id="271" r:id="rId7"/>
    <p:sldId id="270" r:id="rId8"/>
    <p:sldId id="273" r:id="rId9"/>
    <p:sldId id="263" r:id="rId10"/>
    <p:sldId id="265" r:id="rId11"/>
    <p:sldId id="264" r:id="rId12"/>
    <p:sldId id="262" r:id="rId13"/>
    <p:sldId id="279" r:id="rId14"/>
    <p:sldId id="292" r:id="rId15"/>
    <p:sldId id="277" r:id="rId16"/>
    <p:sldId id="261" r:id="rId17"/>
    <p:sldId id="282" r:id="rId18"/>
    <p:sldId id="267" r:id="rId19"/>
    <p:sldId id="260" r:id="rId20"/>
    <p:sldId id="266" r:id="rId21"/>
    <p:sldId id="259" r:id="rId22"/>
    <p:sldId id="290" r:id="rId23"/>
    <p:sldId id="280" r:id="rId24"/>
    <p:sldId id="281" r:id="rId25"/>
    <p:sldId id="286" r:id="rId26"/>
    <p:sldId id="287" r:id="rId27"/>
    <p:sldId id="268" r:id="rId28"/>
    <p:sldId id="29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80"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package" Target="../embeddings/Microsoft_Office_Excel_Worksheet6.xlsx"/></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view3D>
      <c:rotX val="10"/>
      <c:rotY val="10"/>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Сургуулийн өмнөх боловсролын хамран сургалт</c:v>
                </c:pt>
              </c:strCache>
            </c:strRef>
          </c:tx>
          <c:spPr>
            <a:solidFill>
              <a:schemeClr val="accent1"/>
            </a:solidFill>
            <a:ln>
              <a:noFill/>
            </a:ln>
            <a:effectLst/>
            <a:sp3d/>
          </c:spPr>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2015-2016</c:v>
                </c:pt>
                <c:pt idx="1">
                  <c:v>2016-2017</c:v>
                </c:pt>
                <c:pt idx="2">
                  <c:v>2017-2018</c:v>
                </c:pt>
                <c:pt idx="3">
                  <c:v>2018-2019</c:v>
                </c:pt>
                <c:pt idx="4">
                  <c:v>2019-2020</c:v>
                </c:pt>
              </c:strCache>
            </c:strRef>
          </c:cat>
          <c:val>
            <c:numRef>
              <c:f>Sheet1!$B$2:$B$6</c:f>
              <c:numCache>
                <c:formatCode>General</c:formatCode>
                <c:ptCount val="5"/>
                <c:pt idx="0">
                  <c:v>92.7</c:v>
                </c:pt>
                <c:pt idx="1">
                  <c:v>92.1</c:v>
                </c:pt>
                <c:pt idx="2">
                  <c:v>92.2</c:v>
                </c:pt>
                <c:pt idx="3">
                  <c:v>92.1</c:v>
                </c:pt>
                <c:pt idx="4">
                  <c:v>86.5</c:v>
                </c:pt>
              </c:numCache>
            </c:numRef>
          </c:val>
        </c:ser>
        <c:dLbls>
          <c:showVal val="1"/>
        </c:dLbls>
        <c:gapWidth val="219"/>
        <c:shape val="box"/>
        <c:axId val="66128512"/>
        <c:axId val="66130304"/>
        <c:axId val="0"/>
      </c:bar3DChart>
      <c:catAx>
        <c:axId val="661285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130304"/>
        <c:crosses val="autoZero"/>
        <c:auto val="1"/>
        <c:lblAlgn val="ctr"/>
        <c:lblOffset val="100"/>
      </c:catAx>
      <c:valAx>
        <c:axId val="661303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128512"/>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view3D>
      <c:rotX val="10"/>
      <c:rotY val="1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7.0987658926887881E-2"/>
          <c:y val="1.006972158937737E-2"/>
          <c:w val="0.91054842798167024"/>
          <c:h val="0.76548754896104776"/>
        </c:manualLayout>
      </c:layout>
      <c:bar3DChart>
        <c:barDir val="bar"/>
        <c:grouping val="clustered"/>
        <c:ser>
          <c:idx val="0"/>
          <c:order val="0"/>
          <c:tx>
            <c:strRef>
              <c:f>Sheet1!$B$1</c:f>
              <c:strCache>
                <c:ptCount val="1"/>
                <c:pt idx="0">
                  <c:v>Улсын дундаж </c:v>
                </c:pt>
              </c:strCache>
            </c:strRef>
          </c:tx>
          <c:spPr>
            <a:solidFill>
              <a:schemeClr val="accent1"/>
            </a:solidFill>
            <a:ln>
              <a:noFill/>
            </a:ln>
            <a:effectLst/>
            <a:sp3d/>
          </c:spP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2019</c:v>
                </c:pt>
              </c:numCache>
            </c:numRef>
          </c:cat>
          <c:val>
            <c:numRef>
              <c:f>Sheet1!$B$2</c:f>
              <c:numCache>
                <c:formatCode>General</c:formatCode>
                <c:ptCount val="1"/>
                <c:pt idx="0">
                  <c:v>82.8</c:v>
                </c:pt>
              </c:numCache>
            </c:numRef>
          </c:val>
        </c:ser>
        <c:ser>
          <c:idx val="1"/>
          <c:order val="1"/>
          <c:tx>
            <c:strRef>
              <c:f>Sheet1!$C$1</c:f>
              <c:strCache>
                <c:ptCount val="1"/>
                <c:pt idx="0">
                  <c:v>Аймгийн дундаж </c:v>
                </c:pt>
              </c:strCache>
            </c:strRef>
          </c:tx>
          <c:spPr>
            <a:solidFill>
              <a:schemeClr val="accent2"/>
            </a:solidFill>
            <a:ln>
              <a:noFill/>
            </a:ln>
            <a:effectLst/>
            <a:sp3d/>
          </c:spPr>
          <c:dLbls>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pt idx="0">
                  <c:v>2019</c:v>
                </c:pt>
              </c:numCache>
            </c:numRef>
          </c:cat>
          <c:val>
            <c:numRef>
              <c:f>Sheet1!$C$2</c:f>
              <c:numCache>
                <c:formatCode>General</c:formatCode>
                <c:ptCount val="1"/>
                <c:pt idx="0">
                  <c:v>86.5</c:v>
                </c:pt>
              </c:numCache>
            </c:numRef>
          </c:val>
        </c:ser>
        <c:dLbls/>
        <c:gapWidth val="219"/>
        <c:shape val="box"/>
        <c:axId val="66185856"/>
        <c:axId val="67457408"/>
        <c:axId val="0"/>
      </c:bar3DChart>
      <c:catAx>
        <c:axId val="6618585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457408"/>
        <c:crosses val="autoZero"/>
        <c:auto val="1"/>
        <c:lblAlgn val="ctr"/>
        <c:lblOffset val="100"/>
      </c:catAx>
      <c:valAx>
        <c:axId val="67457408"/>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618585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view3D>
      <c:rotX val="10"/>
      <c:rotY val="10"/>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1"/>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Sheet2!$B$4:$B$20</c:f>
              <c:strCache>
                <c:ptCount val="17"/>
                <c:pt idx="0">
                  <c:v>Сайхан </c:v>
                </c:pt>
                <c:pt idx="1">
                  <c:v>Түшиг</c:v>
                </c:pt>
                <c:pt idx="2">
                  <c:v>Шаамар</c:v>
                </c:pt>
                <c:pt idx="3">
                  <c:v>Жавхлант</c:v>
                </c:pt>
                <c:pt idx="4">
                  <c:v>Сүхбаатар </c:v>
                </c:pt>
                <c:pt idx="5">
                  <c:v>Алтанбулаг</c:v>
                </c:pt>
                <c:pt idx="6">
                  <c:v>Хүдэр</c:v>
                </c:pt>
                <c:pt idx="7">
                  <c:v>Баянгол</c:v>
                </c:pt>
                <c:pt idx="8">
                  <c:v>Цагааннуур </c:v>
                </c:pt>
                <c:pt idx="9">
                  <c:v>Мандал</c:v>
                </c:pt>
                <c:pt idx="10">
                  <c:v>Ерөө </c:v>
                </c:pt>
                <c:pt idx="11">
                  <c:v>Зүүнбүрэн</c:v>
                </c:pt>
                <c:pt idx="12">
                  <c:v>Сант</c:v>
                </c:pt>
                <c:pt idx="13">
                  <c:v>Орхонтуул</c:v>
                </c:pt>
                <c:pt idx="14">
                  <c:v>Баруунбүрэн</c:v>
                </c:pt>
                <c:pt idx="15">
                  <c:v>Хушаат</c:v>
                </c:pt>
                <c:pt idx="16">
                  <c:v>Орхон</c:v>
                </c:pt>
              </c:strCache>
            </c:strRef>
          </c:cat>
          <c:val>
            <c:numRef>
              <c:f>Sheet2!$C$4:$C$20</c:f>
              <c:numCache>
                <c:formatCode>0.0</c:formatCode>
                <c:ptCount val="17"/>
                <c:pt idx="0">
                  <c:v>108.1</c:v>
                </c:pt>
                <c:pt idx="1">
                  <c:v>104.8</c:v>
                </c:pt>
                <c:pt idx="2">
                  <c:v>102.3</c:v>
                </c:pt>
                <c:pt idx="3">
                  <c:v>100</c:v>
                </c:pt>
                <c:pt idx="4">
                  <c:v>98.5</c:v>
                </c:pt>
                <c:pt idx="5">
                  <c:v>95</c:v>
                </c:pt>
                <c:pt idx="6">
                  <c:v>92.8</c:v>
                </c:pt>
                <c:pt idx="7">
                  <c:v>86.2</c:v>
                </c:pt>
                <c:pt idx="8">
                  <c:v>79.8</c:v>
                </c:pt>
                <c:pt idx="9">
                  <c:v>79.5</c:v>
                </c:pt>
                <c:pt idx="10">
                  <c:v>77.900000000000006</c:v>
                </c:pt>
                <c:pt idx="11">
                  <c:v>71.8</c:v>
                </c:pt>
                <c:pt idx="12">
                  <c:v>69.2</c:v>
                </c:pt>
                <c:pt idx="13">
                  <c:v>67.3</c:v>
                </c:pt>
                <c:pt idx="14">
                  <c:v>64</c:v>
                </c:pt>
                <c:pt idx="15">
                  <c:v>61.2</c:v>
                </c:pt>
                <c:pt idx="16">
                  <c:v>54.2</c:v>
                </c:pt>
              </c:numCache>
            </c:numRef>
          </c:val>
        </c:ser>
        <c:dLbls>
          <c:showVal val="1"/>
        </c:dLbls>
        <c:shape val="box"/>
        <c:axId val="67662592"/>
        <c:axId val="67664128"/>
        <c:axId val="0"/>
      </c:bar3DChart>
      <c:catAx>
        <c:axId val="67662592"/>
        <c:scaling>
          <c:orientation val="minMax"/>
        </c:scaling>
        <c:axPos val="b"/>
        <c:numFmt formatCode="General"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664128"/>
        <c:crosses val="autoZero"/>
        <c:auto val="1"/>
        <c:lblAlgn val="ctr"/>
        <c:lblOffset val="100"/>
      </c:catAx>
      <c:valAx>
        <c:axId val="67664128"/>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662592"/>
        <c:crosses val="autoZero"/>
        <c:crossBetween val="between"/>
      </c:valAx>
      <c:spPr>
        <a:noFill/>
        <a:ln>
          <a:noFill/>
        </a:ln>
        <a:effectLst/>
      </c:spPr>
    </c:plotArea>
    <c:plotVisOnly val="1"/>
    <c:dispBlanksAs val="gap"/>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view3D>
      <c:rotX val="10"/>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Суурь боловсролын хамран сургалт</c:v>
                </c:pt>
              </c:strCache>
            </c:strRef>
          </c:tx>
          <c:spPr>
            <a:solidFill>
              <a:schemeClr val="accent1"/>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2015-2016</c:v>
                </c:pt>
                <c:pt idx="1">
                  <c:v>2016-2017</c:v>
                </c:pt>
                <c:pt idx="2">
                  <c:v>2017-2018</c:v>
                </c:pt>
                <c:pt idx="3">
                  <c:v>2018-2019</c:v>
                </c:pt>
                <c:pt idx="4">
                  <c:v>2019-2020</c:v>
                </c:pt>
              </c:strCache>
            </c:strRef>
          </c:cat>
          <c:val>
            <c:numRef>
              <c:f>Sheet1!$B$2:$B$6</c:f>
              <c:numCache>
                <c:formatCode>General</c:formatCode>
                <c:ptCount val="5"/>
                <c:pt idx="0">
                  <c:v>90</c:v>
                </c:pt>
                <c:pt idx="1">
                  <c:v>99</c:v>
                </c:pt>
                <c:pt idx="2">
                  <c:v>99.2</c:v>
                </c:pt>
                <c:pt idx="3">
                  <c:v>92.1</c:v>
                </c:pt>
                <c:pt idx="4">
                  <c:v>88.3</c:v>
                </c:pt>
              </c:numCache>
            </c:numRef>
          </c:val>
        </c:ser>
        <c:dLbls>
          <c:showVal val="1"/>
        </c:dLbls>
        <c:gapWidth val="219"/>
        <c:shape val="box"/>
        <c:axId val="67719168"/>
        <c:axId val="67720704"/>
        <c:axId val="0"/>
      </c:bar3DChart>
      <c:catAx>
        <c:axId val="677191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720704"/>
        <c:crosses val="autoZero"/>
        <c:auto val="1"/>
        <c:lblAlgn val="ctr"/>
        <c:lblOffset val="100"/>
      </c:catAx>
      <c:valAx>
        <c:axId val="67720704"/>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719168"/>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2400">
          <a:latin typeface="Arial" panose="020B0604020202020204" pitchFamily="34" charset="0"/>
          <a:cs typeface="Arial" panose="020B0604020202020204" pitchFamily="34" charset="0"/>
        </a:defRPr>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autoTitleDeleted val="1"/>
    <c:view3D>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spPr>
            <a:solidFill>
              <a:schemeClr val="accent1"/>
            </a:solidFill>
            <a:ln>
              <a:noFill/>
            </a:ln>
            <a:effectLst/>
            <a:sp3d/>
          </c:spP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Sheet1!$B$3:$B$19</c:f>
              <c:strCache>
                <c:ptCount val="17"/>
                <c:pt idx="0">
                  <c:v>Хүдэр</c:v>
                </c:pt>
                <c:pt idx="1">
                  <c:v>Сайхан </c:v>
                </c:pt>
                <c:pt idx="2">
                  <c:v>Сүхбаатар </c:v>
                </c:pt>
                <c:pt idx="3">
                  <c:v>Мандал</c:v>
                </c:pt>
                <c:pt idx="4">
                  <c:v>Ерөө </c:v>
                </c:pt>
                <c:pt idx="5">
                  <c:v>Түшиг</c:v>
                </c:pt>
                <c:pt idx="6">
                  <c:v>Шаамар</c:v>
                </c:pt>
                <c:pt idx="7">
                  <c:v>Баянгол</c:v>
                </c:pt>
                <c:pt idx="8">
                  <c:v>Зүүнбүрэн</c:v>
                </c:pt>
                <c:pt idx="9">
                  <c:v>Цагааннуур </c:v>
                </c:pt>
                <c:pt idx="10">
                  <c:v>Баруунбүрэн</c:v>
                </c:pt>
                <c:pt idx="11">
                  <c:v>Алтанбулаг</c:v>
                </c:pt>
                <c:pt idx="12">
                  <c:v>Орхонтуул</c:v>
                </c:pt>
                <c:pt idx="13">
                  <c:v>Сант</c:v>
                </c:pt>
                <c:pt idx="14">
                  <c:v>Хушаат</c:v>
                </c:pt>
                <c:pt idx="15">
                  <c:v>Жавхлант</c:v>
                </c:pt>
                <c:pt idx="16">
                  <c:v>Орхон</c:v>
                </c:pt>
              </c:strCache>
            </c:strRef>
          </c:cat>
          <c:val>
            <c:numRef>
              <c:f>Sheet1!$C$3:$C$19</c:f>
              <c:numCache>
                <c:formatCode>0.0</c:formatCode>
                <c:ptCount val="17"/>
                <c:pt idx="0">
                  <c:v>102.7</c:v>
                </c:pt>
                <c:pt idx="1">
                  <c:v>99.7</c:v>
                </c:pt>
                <c:pt idx="2">
                  <c:v>95.9</c:v>
                </c:pt>
                <c:pt idx="3">
                  <c:v>94</c:v>
                </c:pt>
                <c:pt idx="4">
                  <c:v>90.5</c:v>
                </c:pt>
                <c:pt idx="5">
                  <c:v>87.4</c:v>
                </c:pt>
                <c:pt idx="6">
                  <c:v>85</c:v>
                </c:pt>
                <c:pt idx="7">
                  <c:v>84.7</c:v>
                </c:pt>
                <c:pt idx="8">
                  <c:v>83.9</c:v>
                </c:pt>
                <c:pt idx="9">
                  <c:v>83.8</c:v>
                </c:pt>
                <c:pt idx="10">
                  <c:v>78</c:v>
                </c:pt>
                <c:pt idx="11">
                  <c:v>74.2</c:v>
                </c:pt>
                <c:pt idx="12">
                  <c:v>71.099999999999994</c:v>
                </c:pt>
                <c:pt idx="13">
                  <c:v>68.2</c:v>
                </c:pt>
                <c:pt idx="14">
                  <c:v>56.6</c:v>
                </c:pt>
                <c:pt idx="15">
                  <c:v>55.3</c:v>
                </c:pt>
                <c:pt idx="16">
                  <c:v>54.3</c:v>
                </c:pt>
              </c:numCache>
            </c:numRef>
          </c:val>
        </c:ser>
        <c:dLbls>
          <c:showVal val="1"/>
        </c:dLbls>
        <c:gapWidth val="219"/>
        <c:shape val="box"/>
        <c:axId val="69045632"/>
        <c:axId val="69084288"/>
        <c:axId val="0"/>
      </c:bar3DChart>
      <c:catAx>
        <c:axId val="6904563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084288"/>
        <c:crosses val="autoZero"/>
        <c:auto val="1"/>
        <c:lblAlgn val="ctr"/>
        <c:lblOffset val="100"/>
      </c:catAx>
      <c:valAx>
        <c:axId val="69084288"/>
        <c:scaling>
          <c:orientation val="minMax"/>
        </c:scaling>
        <c:axPos val="l"/>
        <c:majorGridlines>
          <c:spPr>
            <a:ln w="9525" cap="flat" cmpd="sng" algn="ctr">
              <a:solidFill>
                <a:schemeClr val="tx1">
                  <a:lumMod val="15000"/>
                  <a:lumOff val="85000"/>
                </a:schemeClr>
              </a:solidFill>
              <a:round/>
            </a:ln>
            <a:effectLst/>
          </c:spPr>
        </c:majorGridlines>
        <c:numFmt formatCode="0.0" sourceLinked="1"/>
        <c:maj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9045632"/>
        <c:crosses val="autoZero"/>
        <c:crossBetween val="between"/>
      </c:valAx>
      <c:spPr>
        <a:noFill/>
        <a:ln>
          <a:noFill/>
        </a:ln>
        <a:effectLst/>
      </c:spPr>
    </c:plotArea>
    <c:plotVisOnly val="1"/>
    <c:dispBlanksAs val="gap"/>
  </c:chart>
  <c:spPr>
    <a:noFill/>
    <a:ln>
      <a:noFill/>
    </a:ln>
    <a:effectLst/>
  </c:spPr>
  <c:txPr>
    <a:bodyPr/>
    <a:lstStyle/>
    <a:p>
      <a:pPr>
        <a:defRPr sz="1800">
          <a:latin typeface="Arial" panose="020B0604020202020204" pitchFamily="34" charset="0"/>
          <a:cs typeface="Arial" panose="020B0604020202020204" pitchFamily="34" charset="0"/>
        </a:defRPr>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autoTitleDeleted val="1"/>
    <c:view3D>
      <c:perspective val="30"/>
    </c:view3D>
    <c:floor>
      <c:spPr>
        <a:noFill/>
        <a:ln>
          <a:noFill/>
        </a:ln>
        <a:effectLst/>
        <a:sp3d/>
      </c:spPr>
    </c:floor>
    <c:sideWall>
      <c:spPr>
        <a:noFill/>
        <a:ln>
          <a:noFill/>
        </a:ln>
        <a:effectLst/>
        <a:sp3d/>
      </c:spPr>
    </c:sideWall>
    <c:backWall>
      <c:spPr>
        <a:noFill/>
        <a:ln>
          <a:noFill/>
        </a:ln>
        <a:effectLst/>
        <a:sp3d/>
      </c:spPr>
    </c:backWall>
    <c:plotArea>
      <c:layout/>
      <c:bar3DChart>
        <c:barDir val="col"/>
        <c:grouping val="clustered"/>
        <c:ser>
          <c:idx val="0"/>
          <c:order val="0"/>
          <c:tx>
            <c:strRef>
              <c:f>Sheet1!$B$1</c:f>
              <c:strCache>
                <c:ptCount val="1"/>
                <c:pt idx="0">
                  <c:v>Чанарын үнэлгээний улсын дундаж</c:v>
                </c:pt>
              </c:strCache>
            </c:strRef>
          </c:tx>
          <c:spPr>
            <a:solidFill>
              <a:schemeClr val="accent1"/>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Бага</c:v>
                </c:pt>
                <c:pt idx="1">
                  <c:v>Суурь</c:v>
                </c:pt>
                <c:pt idx="2">
                  <c:v>Бүрэн дунд </c:v>
                </c:pt>
              </c:strCache>
            </c:strRef>
          </c:cat>
          <c:val>
            <c:numRef>
              <c:f>Sheet1!$B$2:$B$4</c:f>
              <c:numCache>
                <c:formatCode>General</c:formatCode>
                <c:ptCount val="3"/>
                <c:pt idx="0">
                  <c:v>49.9</c:v>
                </c:pt>
                <c:pt idx="1">
                  <c:v>37.1</c:v>
                </c:pt>
                <c:pt idx="2">
                  <c:v>31.9</c:v>
                </c:pt>
              </c:numCache>
            </c:numRef>
          </c:val>
        </c:ser>
        <c:ser>
          <c:idx val="1"/>
          <c:order val="1"/>
          <c:tx>
            <c:strRef>
              <c:f>Sheet1!$C$1</c:f>
              <c:strCache>
                <c:ptCount val="1"/>
                <c:pt idx="0">
                  <c:v>Аймгийн дундаж </c:v>
                </c:pt>
              </c:strCache>
            </c:strRef>
          </c:tx>
          <c:spPr>
            <a:solidFill>
              <a:schemeClr val="accent2"/>
            </a:solidFill>
            <a:ln>
              <a:noFill/>
            </a:ln>
            <a:effectLst/>
            <a:sp3d/>
          </c:spPr>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Val val="1"/>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Бага</c:v>
                </c:pt>
                <c:pt idx="1">
                  <c:v>Суурь</c:v>
                </c:pt>
                <c:pt idx="2">
                  <c:v>Бүрэн дунд </c:v>
                </c:pt>
              </c:strCache>
            </c:strRef>
          </c:cat>
          <c:val>
            <c:numRef>
              <c:f>Sheet1!$C$2:$C$4</c:f>
              <c:numCache>
                <c:formatCode>General</c:formatCode>
                <c:ptCount val="3"/>
                <c:pt idx="0">
                  <c:v>52</c:v>
                </c:pt>
                <c:pt idx="1">
                  <c:v>35.4</c:v>
                </c:pt>
                <c:pt idx="2">
                  <c:v>36.300000000000011</c:v>
                </c:pt>
              </c:numCache>
            </c:numRef>
          </c:val>
        </c:ser>
        <c:dLbls>
          <c:showVal val="1"/>
        </c:dLbls>
        <c:gapWidth val="219"/>
        <c:shape val="box"/>
        <c:axId val="71049216"/>
        <c:axId val="71050752"/>
        <c:axId val="0"/>
      </c:bar3DChart>
      <c:catAx>
        <c:axId val="710492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050752"/>
        <c:crosses val="autoZero"/>
        <c:auto val="1"/>
        <c:lblAlgn val="ctr"/>
        <c:lblOffset val="100"/>
      </c:catAx>
      <c:valAx>
        <c:axId val="71050752"/>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1049216"/>
        <c:crosses val="autoZero"/>
        <c:crossBetween val="between"/>
      </c:valAx>
      <c:spPr>
        <a:noFill/>
        <a:ln>
          <a:noFill/>
        </a:ln>
        <a:effectLst/>
      </c:spPr>
    </c:plotArea>
    <c:legend>
      <c:legendPos val="b"/>
      <c:layout/>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chart>
  <c:spPr>
    <a:noFill/>
    <a:ln>
      <a:noFill/>
    </a:ln>
    <a:effectLst/>
  </c:spPr>
  <c:txPr>
    <a:bodyPr/>
    <a:lstStyle/>
    <a:p>
      <a:pPr>
        <a:defRPr sz="2000">
          <a:latin typeface="Arial" panose="020B0604020202020204" pitchFamily="34" charset="0"/>
          <a:cs typeface="Arial" panose="020B0604020202020204" pitchFamily="34" charset="0"/>
        </a:defRPr>
      </a:pPr>
      <a:endParaRPr lang="en-US"/>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93382D-1E19-4E2C-A330-6F4BE5F583F4}" type="datetimeFigureOut">
              <a:rPr lang="en-US" smtClean="0"/>
              <a:pPr/>
              <a:t>2/13/2020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C374E1D-250A-40CD-B2CC-8C865F98674A}" type="slidenum">
              <a:rPr lang="en-US" smtClean="0"/>
              <a:pPr/>
              <a:t>‹#›</a:t>
            </a:fld>
            <a:endParaRPr lang="en-US"/>
          </a:p>
        </p:txBody>
      </p:sp>
    </p:spTree>
    <p:extLst>
      <p:ext uri="{BB962C8B-B14F-4D97-AF65-F5344CB8AC3E}">
        <p14:creationId xmlns:p14="http://schemas.microsoft.com/office/powerpoint/2010/main" xmlns="" val="19419389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B58164-D6E3-4EFD-B3D3-38F21D447080}" type="datetimeFigureOut">
              <a:rPr lang="en-US" smtClean="0"/>
              <a:pPr/>
              <a:t>2/13/2020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72EA0E-03B8-49FA-A3F3-2D4FDBE455A6}" type="slidenum">
              <a:rPr lang="en-US" smtClean="0"/>
              <a:pPr/>
              <a:t>‹#›</a:t>
            </a:fld>
            <a:endParaRPr lang="en-US"/>
          </a:p>
        </p:txBody>
      </p:sp>
    </p:spTree>
    <p:extLst>
      <p:ext uri="{BB962C8B-B14F-4D97-AF65-F5344CB8AC3E}">
        <p14:creationId xmlns:p14="http://schemas.microsoft.com/office/powerpoint/2010/main" xmlns="" val="609496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305883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1861D-3610-4665-B384-FB5C8387CC16}"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8507266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654534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3498039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597677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67958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0385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974901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233950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076890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61861D-3610-4665-B384-FB5C8387CC16}" type="datetimeFigureOut">
              <a:rPr lang="en-US" smtClean="0"/>
              <a:pPr/>
              <a:t>2/13/2020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55430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C61861D-3610-4665-B384-FB5C8387CC16}"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805472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C61861D-3610-4665-B384-FB5C8387CC16}" type="datetimeFigureOut">
              <a:rPr lang="en-US" smtClean="0"/>
              <a:pPr/>
              <a:t>2/13/2020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733446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C61861D-3610-4665-B384-FB5C8387CC16}" type="datetimeFigureOut">
              <a:rPr lang="en-US" smtClean="0"/>
              <a:pPr/>
              <a:t>2/13/2020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09315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61861D-3610-4665-B384-FB5C8387CC16}" type="datetimeFigureOut">
              <a:rPr lang="en-US" smtClean="0"/>
              <a:pPr/>
              <a:t>2/13/2020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612969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1861D-3610-4665-B384-FB5C8387CC16}"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450575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61861D-3610-4665-B384-FB5C8387CC16}" type="datetimeFigureOut">
              <a:rPr lang="en-US" smtClean="0"/>
              <a:pPr/>
              <a:t>2/13/2020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25276554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C61861D-3610-4665-B384-FB5C8387CC16}" type="datetimeFigureOut">
              <a:rPr lang="en-US" smtClean="0"/>
              <a:pPr/>
              <a:t>2/13/2020</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A0D4C87-7060-4B74-9CAB-B838BDB5AD5C}" type="slidenum">
              <a:rPr lang="en-US" smtClean="0"/>
              <a:pPr/>
              <a:t>‹#›</a:t>
            </a:fld>
            <a:endParaRPr lang="en-US"/>
          </a:p>
        </p:txBody>
      </p:sp>
    </p:spTree>
    <p:extLst>
      <p:ext uri="{BB962C8B-B14F-4D97-AF65-F5344CB8AC3E}">
        <p14:creationId xmlns:p14="http://schemas.microsoft.com/office/powerpoint/2010/main" xmlns="" val="126884029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s://www.facebook.com/hashtag/%D1%82%D0%B0%D0%B2%D0%B0%D0%BD%D1%85%D0%B0%D0%BD?source=feed_text&amp;epa=HASHTAG" TargetMode="External"/><Relationship Id="rId3" Type="http://schemas.openxmlformats.org/officeDocument/2006/relationships/image" Target="../media/image19.jpeg"/><Relationship Id="rId7" Type="http://schemas.openxmlformats.org/officeDocument/2006/relationships/hyperlink" Target="https://www.facebook.com/hashtag/%D0%B7_%D0%BE%D0%B4%D0%BE%D0%BD%D1%82%D1%83%D0%BD%D0%B3%D0%B0%D0%BB%D0%B0%D0%B3?source=feed_text&amp;epa=HASHTAG" TargetMode="External"/><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7470" y="2508209"/>
            <a:ext cx="8174083" cy="1841370"/>
          </a:xfrm>
        </p:spPr>
        <p:txBody>
          <a:bodyPr>
            <a:normAutofit fontScale="90000"/>
          </a:bodyPr>
          <a:lstStyle/>
          <a:p>
            <a:pPr algn="ctr"/>
            <a:r>
              <a:rPr lang="mn-MN" sz="4800" b="1" i="1" dirty="0" smtClean="0">
                <a:latin typeface="Arial" panose="020B0604020202020204" pitchFamily="34" charset="0"/>
                <a:cs typeface="Arial" panose="020B0604020202020204" pitchFamily="34" charset="0"/>
              </a:rPr>
              <a:t>Боловсролын салбарын 2019 оны амжилт, үр дүн, цаашид анхаарах асуудал </a:t>
            </a:r>
            <a:endParaRPr lang="en-US" sz="4800" b="1" i="1"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4860324" y="5695140"/>
            <a:ext cx="7056603" cy="450287"/>
          </a:xfrm>
        </p:spPr>
        <p:txBody>
          <a:bodyPr>
            <a:normAutofit fontScale="92500"/>
          </a:bodyPr>
          <a:lstStyle/>
          <a:p>
            <a:r>
              <a:rPr lang="mn-MN" dirty="0" smtClean="0">
                <a:latin typeface="Arial" panose="020B0604020202020204" pitchFamily="34" charset="0"/>
                <a:cs typeface="Arial" panose="020B0604020202020204" pitchFamily="34" charset="0"/>
              </a:rPr>
              <a:t>Боловсрол, соёл, урлагийн газрын дарга Ч.Жаргалсайхан </a:t>
            </a:r>
            <a:endParaRPr lang="en-US" dirty="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cstate="print">
            <a:extLst>
              <a:ext uri="{BEBA8EAE-BF5A-486C-A8C5-ECC9F3942E4B}">
                <a14:imgProps xmlns:a14="http://schemas.microsoft.com/office/drawing/2010/main" xmlns="">
                  <a14:imgLayer r:embed="rId3">
                    <a14:imgEffect>
                      <a14:brightnessContrast contrast="-40000"/>
                    </a14:imgEffect>
                  </a14:imgLayer>
                </a14:imgProps>
              </a:ext>
            </a:extLst>
          </a:blip>
          <a:stretch>
            <a:fillRect/>
          </a:stretch>
        </p:blipFill>
        <p:spPr>
          <a:xfrm>
            <a:off x="6457779" y="295916"/>
            <a:ext cx="1733464" cy="1733464"/>
          </a:xfrm>
          <a:prstGeom prst="rect">
            <a:avLst/>
          </a:prstGeom>
        </p:spPr>
      </p:pic>
    </p:spTree>
    <p:extLst>
      <p:ext uri="{BB962C8B-B14F-4D97-AF65-F5344CB8AC3E}">
        <p14:creationId xmlns:p14="http://schemas.microsoft.com/office/powerpoint/2010/main" xmlns="" val="3580234331"/>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501102" y="257422"/>
            <a:ext cx="4018249" cy="301368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01102" y="3702380"/>
            <a:ext cx="4018677" cy="2171198"/>
          </a:xfrm>
          <a:prstGeom prst="rect">
            <a:avLst/>
          </a:prstGeom>
        </p:spPr>
      </p:pic>
      <p:pic>
        <p:nvPicPr>
          <p:cNvPr id="9" name="Picture 8"/>
          <p:cNvPicPr>
            <a:picLocks noChangeAspect="1"/>
          </p:cNvPicPr>
          <p:nvPr/>
        </p:nvPicPr>
        <p:blipFill>
          <a:blip r:embed="rId4"/>
          <a:stretch>
            <a:fillRect/>
          </a:stretch>
        </p:blipFill>
        <p:spPr>
          <a:xfrm>
            <a:off x="6293707" y="257422"/>
            <a:ext cx="5313405" cy="197105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93706" y="2710934"/>
            <a:ext cx="5313405" cy="3072027"/>
          </a:xfrm>
          <a:prstGeom prst="rect">
            <a:avLst/>
          </a:prstGeom>
        </p:spPr>
      </p:pic>
    </p:spTree>
    <p:extLst>
      <p:ext uri="{BB962C8B-B14F-4D97-AF65-F5344CB8AC3E}">
        <p14:creationId xmlns:p14="http://schemas.microsoft.com/office/powerpoint/2010/main" xmlns="" val="38162434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albnii darga\Desktop\70829662_2523502451215238_3866584448988348416_o.jpg"/>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3762786" y="3020722"/>
            <a:ext cx="5045365" cy="2957847"/>
          </a:xfrm>
          <a:prstGeom prst="rect">
            <a:avLst/>
          </a:prstGeom>
          <a:noFill/>
          <a:ln>
            <a:noFill/>
          </a:ln>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3419"/>
          <a:stretch/>
        </p:blipFill>
        <p:spPr>
          <a:xfrm>
            <a:off x="1127391" y="539529"/>
            <a:ext cx="5045365" cy="2199564"/>
          </a:xfrm>
          <a:prstGeom prst="rect">
            <a:avLst/>
          </a:prstGeom>
        </p:spPr>
      </p:pic>
      <p:pic>
        <p:nvPicPr>
          <p:cNvPr id="8" name="Picture 7"/>
          <p:cNvPicPr>
            <a:picLocks noChangeAspect="1"/>
          </p:cNvPicPr>
          <p:nvPr/>
        </p:nvPicPr>
        <p:blipFill>
          <a:blip r:embed="rId4"/>
          <a:stretch>
            <a:fillRect/>
          </a:stretch>
        </p:blipFill>
        <p:spPr>
          <a:xfrm>
            <a:off x="6285468" y="564763"/>
            <a:ext cx="5771464" cy="2199564"/>
          </a:xfrm>
          <a:prstGeom prst="rect">
            <a:avLst/>
          </a:prstGeom>
        </p:spPr>
      </p:pic>
    </p:spTree>
    <p:extLst>
      <p:ext uri="{BB962C8B-B14F-4D97-AF65-F5344CB8AC3E}">
        <p14:creationId xmlns:p14="http://schemas.microsoft.com/office/powerpoint/2010/main" xmlns="" val="2136384378"/>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7271" y="259393"/>
            <a:ext cx="9222077" cy="1340034"/>
          </a:xfrm>
        </p:spPr>
        <p:txBody>
          <a:bodyPr>
            <a:normAutofit/>
          </a:bodyPr>
          <a:lstStyle/>
          <a:p>
            <a:pPr algn="just"/>
            <a:r>
              <a:rPr lang="mn-MN" sz="2000" dirty="0" smtClean="0">
                <a:latin typeface="Arial" panose="020B0604020202020204" pitchFamily="34" charset="0"/>
                <a:cs typeface="Arial" panose="020B0604020202020204" pitchFamily="34" charset="0"/>
              </a:rPr>
              <a:t>	Гадаад хамтын ажиллагааны хүрээнд: БНСУ-ын Жэжү тусгай мужийн Боловсролын газартай хамтран ажиллах хүрээнд Сэлэнгэ аймгийн ерөнхий боловсролын лаборатори 4 дүгээр сургуульд компьютерийн кабинет, сургуулиудад 28 ширхэг ус цэвэршүүлэгчийг өгсөн. </a:t>
            </a:r>
            <a:endParaRPr lang="en-US" sz="2000" dirty="0">
              <a:latin typeface="Arial" panose="020B0604020202020204" pitchFamily="34" charset="0"/>
              <a:cs typeface="Arial" panose="020B0604020202020204" pitchFamily="34" charset="0"/>
            </a:endParaRPr>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1835049" y="2008517"/>
            <a:ext cx="5347949" cy="4198174"/>
          </a:xfrm>
          <a:prstGeom prst="rect">
            <a:avLst/>
          </a:prstGeom>
        </p:spPr>
      </p:pic>
      <p:pic>
        <p:nvPicPr>
          <p:cNvPr id="5" name="Picture 4"/>
          <p:cNvPicPr/>
          <p:nvPr/>
        </p:nvPicPr>
        <p:blipFill>
          <a:blip r:embed="rId3" cstate="print">
            <a:extLst>
              <a:ext uri="{28A0092B-C50C-407E-A947-70E740481C1C}">
                <a14:useLocalDpi xmlns:a14="http://schemas.microsoft.com/office/drawing/2010/main" xmlns="" val="0"/>
              </a:ext>
            </a:extLst>
          </a:blip>
          <a:stretch>
            <a:fillRect/>
          </a:stretch>
        </p:blipFill>
        <p:spPr>
          <a:xfrm>
            <a:off x="7959617" y="1703690"/>
            <a:ext cx="3438221" cy="229965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1127" y="4107604"/>
            <a:ext cx="3515202" cy="2636402"/>
          </a:xfrm>
          <a:prstGeom prst="rect">
            <a:avLst/>
          </a:prstGeom>
        </p:spPr>
      </p:pic>
    </p:spTree>
    <p:extLst>
      <p:ext uri="{BB962C8B-B14F-4D97-AF65-F5344CB8AC3E}">
        <p14:creationId xmlns:p14="http://schemas.microsoft.com/office/powerpoint/2010/main" xmlns="" val="1050565461"/>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5833" y="652750"/>
            <a:ext cx="10018713" cy="559106"/>
          </a:xfrm>
          <a:solidFill>
            <a:schemeClr val="accent1">
              <a:lumMod val="20000"/>
              <a:lumOff val="80000"/>
            </a:schemeClr>
          </a:solidFill>
        </p:spPr>
        <p:txBody>
          <a:bodyPr>
            <a:normAutofit/>
          </a:bodyPr>
          <a:lstStyle/>
          <a:p>
            <a:pPr algn="ctr"/>
            <a:r>
              <a:rPr lang="mn-MN" sz="2400" dirty="0" smtClean="0">
                <a:latin typeface="Arial" panose="020B0604020202020204" pitchFamily="34" charset="0"/>
                <a:cs typeface="Arial" panose="020B0604020202020204" pitchFamily="34" charset="0"/>
              </a:rPr>
              <a:t>Сүхбаатар сумын 7 сургуульд 86 инчийн </a:t>
            </a:r>
            <a:r>
              <a:rPr lang="en-US" sz="2400" dirty="0" smtClean="0">
                <a:latin typeface="Arial" panose="020B0604020202020204" pitchFamily="34" charset="0"/>
                <a:cs typeface="Arial" panose="020B0604020202020204" pitchFamily="34" charset="0"/>
              </a:rPr>
              <a:t>SMART </a:t>
            </a:r>
            <a:r>
              <a:rPr lang="mn-MN" sz="2400" dirty="0" smtClean="0">
                <a:latin typeface="Arial" panose="020B0604020202020204" pitchFamily="34" charset="0"/>
                <a:cs typeface="Arial" panose="020B0604020202020204" pitchFamily="34" charset="0"/>
              </a:rPr>
              <a:t>самбар өгсөн. </a:t>
            </a:r>
            <a:endParaRPr lang="en-US" sz="24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l="17149"/>
          <a:stretch/>
        </p:blipFill>
        <p:spPr>
          <a:xfrm>
            <a:off x="1330075" y="1710344"/>
            <a:ext cx="4692762" cy="3776055"/>
          </a:xfrm>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180464" y="1710345"/>
            <a:ext cx="5664082" cy="3776054"/>
          </a:xfrm>
          <a:prstGeom prst="rect">
            <a:avLst/>
          </a:prstGeom>
        </p:spPr>
      </p:pic>
    </p:spTree>
    <p:extLst>
      <p:ext uri="{BB962C8B-B14F-4D97-AF65-F5344CB8AC3E}">
        <p14:creationId xmlns:p14="http://schemas.microsoft.com/office/powerpoint/2010/main" xmlns="" val="4221609497"/>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348719" y="422002"/>
            <a:ext cx="2520774" cy="168051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348719" y="2356191"/>
            <a:ext cx="2631735" cy="1754490"/>
          </a:xfrm>
          <a:prstGeom prst="rect">
            <a:avLst/>
          </a:prstGeom>
        </p:spPr>
      </p:pic>
      <p:sp>
        <p:nvSpPr>
          <p:cNvPr id="11" name="Rectangle 10"/>
          <p:cNvSpPr/>
          <p:nvPr/>
        </p:nvSpPr>
        <p:spPr>
          <a:xfrm>
            <a:off x="1240918" y="790835"/>
            <a:ext cx="4464907" cy="339517"/>
          </a:xfrm>
          <a:prstGeom prst="rect">
            <a:avLst/>
          </a:prstGeom>
        </p:spPr>
        <p:txBody>
          <a:bodyPr wrap="square">
            <a:spAutoFit/>
          </a:bodyPr>
          <a:lstStyle/>
          <a:p>
            <a:pPr indent="457200" algn="just">
              <a:lnSpc>
                <a:spcPct val="150000"/>
              </a:lnSpc>
              <a:spcAft>
                <a:spcPts val="0"/>
              </a:spcAft>
            </a:pPr>
            <a:r>
              <a:rPr lang="mn-MN" sz="1200" smtClean="0">
                <a:latin typeface="Arial" panose="020B060402020202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6096000" y="3335802"/>
            <a:ext cx="3085650" cy="2057101"/>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096000" y="790835"/>
            <a:ext cx="3052117" cy="2034744"/>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9348719" y="4364353"/>
            <a:ext cx="2659254" cy="1772836"/>
          </a:xfrm>
          <a:prstGeom prst="rect">
            <a:avLst/>
          </a:prstGeom>
        </p:spPr>
      </p:pic>
      <p:sp>
        <p:nvSpPr>
          <p:cNvPr id="17" name="Rectangle 16"/>
          <p:cNvSpPr/>
          <p:nvPr/>
        </p:nvSpPr>
        <p:spPr>
          <a:xfrm>
            <a:off x="757951" y="960593"/>
            <a:ext cx="5137447" cy="4471417"/>
          </a:xfrm>
          <a:prstGeom prst="rect">
            <a:avLst/>
          </a:prstGeom>
        </p:spPr>
        <p:txBody>
          <a:bodyPr wrap="square">
            <a:spAutoFit/>
          </a:bodyPr>
          <a:lstStyle/>
          <a:p>
            <a:pPr indent="457200" algn="just">
              <a:lnSpc>
                <a:spcPct val="150000"/>
              </a:lnSpc>
              <a:spcAft>
                <a:spcPts val="0"/>
              </a:spcAft>
            </a:pPr>
            <a:r>
              <a:rPr lang="mn-MN" sz="1200" dirty="0" smtClean="0">
                <a:latin typeface="Arial" panose="020B0604020202020204" pitchFamily="34" charset="0"/>
                <a:ea typeface="Calibri" panose="020F0502020204030204" pitchFamily="34" charset="0"/>
                <a:cs typeface="Times New Roman" panose="02020603050405020304" pitchFamily="18" charset="0"/>
              </a:rPr>
              <a:t>Сэлэнгэ аймгийн улсын болон орон нутгийн түүх соёлын хөдлөх дурсгалт зүйлийн улсын тооллогыг аймгийн Нэгдсэн музей болон 14 сум 4 тосгоны Соёлын төвийн орон нутаг  сурталчлах танхимд зохион байгуулж 4373 ширхэг үзмэрийг дахин бүртгэн баримтжуулж, 2012 оны тооллогоос хойш шинээр орон нутаг сурталчлах танхим байгуулсан Хүдэр, Орхонтуул сумдыг хамруулан 78 ширхэг үзмэрийг нэмж бүртгэн баримтжуулж, зурагжууллаа. </a:t>
            </a:r>
          </a:p>
          <a:p>
            <a:pPr indent="457200" algn="just">
              <a:lnSpc>
                <a:spcPct val="150000"/>
              </a:lnSpc>
              <a:spcAft>
                <a:spcPts val="0"/>
              </a:spcAft>
            </a:pPr>
            <a:endParaRPr lang="en-US" sz="1100" dirty="0" smtClean="0">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50000"/>
              </a:lnSpc>
              <a:spcAft>
                <a:spcPts val="0"/>
              </a:spcAft>
            </a:pPr>
            <a:r>
              <a:rPr lang="mn-MN" sz="1200" dirty="0" smtClean="0">
                <a:latin typeface="Arial" panose="020B0604020202020204" pitchFamily="34" charset="0"/>
                <a:ea typeface="Calibri" panose="020F0502020204030204" pitchFamily="34" charset="0"/>
                <a:cs typeface="Times New Roman" panose="02020603050405020304" pitchFamily="18" charset="0"/>
              </a:rPr>
              <a:t> Улаанбаатар хотноо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зохион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байгуулагдсан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Азийн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ардын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урлагийн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их</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наадам</a:t>
            </a:r>
            <a:r>
              <a:rPr lang="en-US" sz="1200" dirty="0" smtClean="0">
                <a:latin typeface="Arial" panose="020B0604020202020204" pitchFamily="34" charset="0"/>
                <a:ea typeface="Calibri" panose="020F0502020204030204" pitchFamily="34" charset="0"/>
                <a:cs typeface="Times New Roman" panose="02020603050405020304" pitchFamily="18" charset="0"/>
              </a:rPr>
              <a:t>"</a:t>
            </a:r>
            <a:r>
              <a:rPr lang="mn-MN" sz="1200" dirty="0" smtClean="0">
                <a:latin typeface="Arial" panose="020B0604020202020204" pitchFamily="34" charset="0"/>
                <a:ea typeface="Calibri" panose="020F0502020204030204" pitchFamily="34" charset="0"/>
                <a:cs typeface="Times New Roman" panose="02020603050405020304" pitchFamily="18" charset="0"/>
              </a:rPr>
              <a:t>-д Сэлэнгэ аймгаас Ардын дуу бүжгийн Сэлэнгийн долгио чуулга, Дуу бүжгийн Мөнгөн хараа чуулга, Ерөө, Жавхлант, Сүхбаатар, Сайхан сум, Дулаанхаан тосгоны нийт 92 уран бүтээлч, ардын авъяастан оролцож Ардын дуу бүжгийн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Сэлэнгийн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долгио</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чуулгын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дуучин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mn-MN" sz="1200" dirty="0" smtClean="0">
                <a:latin typeface="Arial" panose="020B0604020202020204" pitchFamily="34" charset="0"/>
                <a:ea typeface="Calibri" panose="020F0502020204030204" pitchFamily="34" charset="0"/>
                <a:cs typeface="Times New Roman" panose="02020603050405020304" pitchFamily="18" charset="0"/>
              </a:rPr>
              <a:t>Б.Цолмон</a:t>
            </a:r>
            <a:r>
              <a:rPr lang="en-US" sz="1200" dirty="0" smtClean="0">
                <a:latin typeface="Arial" panose="020B0604020202020204" pitchFamily="34" charset="0"/>
                <a:ea typeface="Calibri" panose="020F0502020204030204" pitchFamily="34" charset="0"/>
                <a:cs typeface="Times New Roman" panose="02020603050405020304" pitchFamily="18" charset="0"/>
              </a:rPr>
              <a:t> 3-р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байр</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mn-MN" sz="1200" dirty="0" smtClean="0">
                <a:latin typeface="Arial" panose="020B0604020202020204" pitchFamily="34" charset="0"/>
                <a:ea typeface="Calibri" panose="020F0502020204030204" pitchFamily="34" charset="0"/>
                <a:cs typeface="Times New Roman" panose="02020603050405020304" pitchFamily="18" charset="0"/>
              </a:rPr>
              <a:t>хөгжимчин </a:t>
            </a:r>
            <a:r>
              <a:rPr lang="en-US" sz="1200" dirty="0" smtClean="0">
                <a:latin typeface="Arial" panose="020B0604020202020204" pitchFamily="34" charset="0"/>
                <a:ea typeface="Calibri" panose="020F0502020204030204" pitchFamily="34" charset="0"/>
                <a:cs typeface="Times New Roman" panose="02020603050405020304" pitchFamily="18" charset="0"/>
                <a:hlinkClick r:id="rId7"/>
              </a:rPr>
              <a:t>З</a:t>
            </a:r>
            <a:r>
              <a:rPr lang="mn-MN" sz="1200" dirty="0" smtClean="0">
                <a:latin typeface="Arial" panose="020B0604020202020204" pitchFamily="34" charset="0"/>
                <a:ea typeface="Calibri" panose="020F0502020204030204" pitchFamily="34" charset="0"/>
                <a:cs typeface="Times New Roman" panose="02020603050405020304" pitchFamily="18" charset="0"/>
                <a:hlinkClick r:id="rId7"/>
              </a:rPr>
              <a:t>.</a:t>
            </a:r>
            <a:r>
              <a:rPr lang="en-US" sz="1200" dirty="0" err="1" smtClean="0">
                <a:latin typeface="Arial" panose="020B0604020202020204" pitchFamily="34" charset="0"/>
                <a:ea typeface="Calibri" panose="020F0502020204030204" pitchFamily="34" charset="0"/>
                <a:cs typeface="Times New Roman" panose="02020603050405020304" pitchFamily="18" charset="0"/>
                <a:hlinkClick r:id="rId7"/>
              </a:rPr>
              <a:t>Одонтунгалаг</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mn-MN" sz="1200" dirty="0" smtClean="0">
                <a:latin typeface="Arial" panose="020B0604020202020204" pitchFamily="34" charset="0"/>
                <a:ea typeface="Calibri" panose="020F0502020204030204" pitchFamily="34" charset="0"/>
                <a:cs typeface="Times New Roman" panose="02020603050405020304" pitchFamily="18" charset="0"/>
              </a:rPr>
              <a:t>3</a:t>
            </a:r>
            <a:r>
              <a:rPr lang="en-US" sz="1200" dirty="0" smtClean="0">
                <a:latin typeface="Arial" panose="020B0604020202020204" pitchFamily="34" charset="0"/>
                <a:ea typeface="Calibri" panose="020F0502020204030204" pitchFamily="34" charset="0"/>
                <a:cs typeface="Times New Roman" panose="02020603050405020304" pitchFamily="18" charset="0"/>
              </a:rPr>
              <a:t>-р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байр</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hlinkClick r:id="rId8"/>
              </a:rPr>
              <a:t>Таванхан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морин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хуурын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хамтлаг</a:t>
            </a:r>
            <a:r>
              <a:rPr lang="en-US" sz="1200" dirty="0" smtClean="0">
                <a:latin typeface="Arial" panose="020B0604020202020204" pitchFamily="34" charset="0"/>
                <a:ea typeface="Calibri" panose="020F0502020204030204" pitchFamily="34" charset="0"/>
                <a:cs typeface="Times New Roman" panose="02020603050405020304" pitchFamily="18" charset="0"/>
              </a:rPr>
              <a:t> 2-р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байранд</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тус</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тус</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шалгарсан</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амжилтыг</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r>
              <a:rPr lang="en-US" sz="1200" dirty="0" err="1" smtClean="0">
                <a:latin typeface="Arial" panose="020B0604020202020204" pitchFamily="34" charset="0"/>
                <a:ea typeface="Calibri" panose="020F0502020204030204" pitchFamily="34" charset="0"/>
                <a:cs typeface="Times New Roman" panose="02020603050405020304" pitchFamily="18" charset="0"/>
              </a:rPr>
              <a:t>гаргалаа</a:t>
            </a:r>
            <a:r>
              <a:rPr lang="en-US" sz="1200" dirty="0" smtClean="0">
                <a:latin typeface="Arial" panose="020B060402020202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6536292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7019" y="73026"/>
            <a:ext cx="10018713" cy="1752599"/>
          </a:xfrm>
        </p:spPr>
        <p:txBody>
          <a:bodyPr>
            <a:normAutofit/>
          </a:bodyPr>
          <a:lstStyle/>
          <a:p>
            <a:pPr algn="just"/>
            <a:r>
              <a:rPr lang="mn-MN" sz="2400" dirty="0" smtClean="0">
                <a:latin typeface="Arial" panose="020B0604020202020204" pitchFamily="34" charset="0"/>
                <a:cs typeface="Arial" panose="020B0604020202020204" pitchFamily="34" charset="0"/>
              </a:rPr>
              <a:t>           Боловсрол</a:t>
            </a:r>
            <a:r>
              <a:rPr lang="mn-MN" sz="2400" dirty="0">
                <a:latin typeface="Arial" panose="020B0604020202020204" pitchFamily="34" charset="0"/>
                <a:cs typeface="Arial" panose="020B0604020202020204" pitchFamily="34" charset="0"/>
              </a:rPr>
              <a:t>, соёл, шинжлэх ухаан, спортын сайдын </a:t>
            </a:r>
            <a:r>
              <a:rPr lang="mn-MN" sz="2400" dirty="0" smtClean="0">
                <a:latin typeface="Arial" panose="020B0604020202020204" pitchFamily="34" charset="0"/>
                <a:cs typeface="Arial" panose="020B0604020202020204" pitchFamily="34" charset="0"/>
              </a:rPr>
              <a:t>2019.05.31-ний А/355 </a:t>
            </a:r>
            <a:r>
              <a:rPr lang="mn-MN" sz="2400" dirty="0">
                <a:latin typeface="Arial" panose="020B0604020202020204" pitchFamily="34" charset="0"/>
                <a:cs typeface="Arial" panose="020B0604020202020204" pitchFamily="34" charset="0"/>
              </a:rPr>
              <a:t>тушаалаар Сэлэнгэ аймгийн Мандал сумын Хэрх тосгоны цэцэрлэг </a:t>
            </a:r>
            <a:r>
              <a:rPr lang="mn-MN" sz="2400" b="1" dirty="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"УЛСЫН ТЭРГҮҮНИЙ ЦЭЦЭРЛЭГ</a:t>
            </a:r>
            <a:r>
              <a:rPr lang="mn-MN" sz="2400" b="1" dirty="0" smtClean="0">
                <a:solidFill>
                  <a:schemeClr val="accent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mn-MN" sz="2400" dirty="0" smtClean="0">
                <a:latin typeface="Arial" panose="020B0604020202020204" pitchFamily="34" charset="0"/>
                <a:cs typeface="Arial" panose="020B0604020202020204" pitchFamily="34" charset="0"/>
              </a:rPr>
              <a:t>ээр шалгарч, манай аймаг улсын </a:t>
            </a:r>
            <a:r>
              <a:rPr lang="mn-MN" sz="2400" dirty="0">
                <a:latin typeface="Arial" panose="020B0604020202020204" pitchFamily="34" charset="0"/>
                <a:cs typeface="Arial" panose="020B0604020202020204" pitchFamily="34" charset="0"/>
              </a:rPr>
              <a:t>тэргүүний </a:t>
            </a:r>
            <a:r>
              <a:rPr lang="mn-MN" sz="2400" dirty="0" smtClean="0">
                <a:latin typeface="Arial" panose="020B0604020202020204" pitchFamily="34" charset="0"/>
                <a:cs typeface="Arial" panose="020B0604020202020204" pitchFamily="34" charset="0"/>
              </a:rPr>
              <a:t>8 цэцэрлэгтэй </a:t>
            </a:r>
            <a:r>
              <a:rPr lang="mn-MN" sz="2400" dirty="0">
                <a:latin typeface="Arial" panose="020B0604020202020204" pitchFamily="34" charset="0"/>
                <a:cs typeface="Arial" panose="020B0604020202020204" pitchFamily="34" charset="0"/>
              </a:rPr>
              <a:t>боллоо. </a:t>
            </a:r>
            <a:endParaRPr lang="en-US" sz="2400"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xmlns="" val="0"/>
              </a:ext>
            </a:extLst>
          </a:blip>
          <a:stretch/>
        </p:blipFill>
        <p:spPr>
          <a:xfrm>
            <a:off x="2785726" y="1991498"/>
            <a:ext cx="7150442" cy="4022124"/>
          </a:xfrm>
        </p:spPr>
      </p:pic>
    </p:spTree>
    <p:extLst>
      <p:ext uri="{BB962C8B-B14F-4D97-AF65-F5344CB8AC3E}">
        <p14:creationId xmlns:p14="http://schemas.microsoft.com/office/powerpoint/2010/main" xmlns="" val="2891488058"/>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180417" y="1836479"/>
            <a:ext cx="4399076" cy="4399076"/>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889032" y="1892477"/>
            <a:ext cx="4287080" cy="4287080"/>
          </a:xfrm>
          <a:prstGeom prst="rect">
            <a:avLst/>
          </a:prstGeom>
        </p:spPr>
      </p:pic>
      <p:sp>
        <p:nvSpPr>
          <p:cNvPr id="8" name="TextBox 7"/>
          <p:cNvSpPr txBox="1"/>
          <p:nvPr/>
        </p:nvSpPr>
        <p:spPr>
          <a:xfrm>
            <a:off x="1751682" y="418988"/>
            <a:ext cx="10240854" cy="646331"/>
          </a:xfrm>
          <a:prstGeom prst="rect">
            <a:avLst/>
          </a:prstGeom>
          <a:solidFill>
            <a:schemeClr val="accent1">
              <a:lumMod val="20000"/>
              <a:lumOff val="80000"/>
            </a:schemeClr>
          </a:solidFill>
        </p:spPr>
        <p:txBody>
          <a:bodyPr wrap="square" rtlCol="0">
            <a:spAutoFit/>
          </a:bodyPr>
          <a:lstStyle/>
          <a:p>
            <a:pPr algn="just"/>
            <a:r>
              <a:rPr lang="mn-MN" dirty="0" smtClean="0">
                <a:latin typeface="Arial" panose="020B0604020202020204" pitchFamily="34" charset="0"/>
                <a:cs typeface="Arial" panose="020B0604020202020204" pitchFamily="34" charset="0"/>
              </a:rPr>
              <a:t>  Чанарын үнэлгээний шалгалтын дүнгээр тэргүүлэгч төрийн өмчийн  20 сургуулийг жагсаахад </a:t>
            </a:r>
            <a:r>
              <a:rPr lang="mn-MN" dirty="0" smtClean="0">
                <a:solidFill>
                  <a:srgbClr val="FF0000"/>
                </a:solidFill>
                <a:latin typeface="Arial" panose="020B0604020202020204" pitchFamily="34" charset="0"/>
                <a:cs typeface="Arial" panose="020B0604020202020204" pitchFamily="34" charset="0"/>
              </a:rPr>
              <a:t>Орхон сумын ЕБС</a:t>
            </a:r>
            <a:r>
              <a:rPr lang="mn-MN" dirty="0" smtClean="0">
                <a:latin typeface="Arial" panose="020B0604020202020204" pitchFamily="34" charset="0"/>
                <a:cs typeface="Arial" panose="020B0604020202020204" pitchFamily="34" charset="0"/>
              </a:rPr>
              <a:t>, төрийн бус өмчийн 20 сургуулийг жагсаахад </a:t>
            </a:r>
            <a:r>
              <a:rPr lang="mn-MN" dirty="0" smtClean="0">
                <a:solidFill>
                  <a:srgbClr val="FF0000"/>
                </a:solidFill>
                <a:latin typeface="Arial" panose="020B0604020202020204" pitchFamily="34" charset="0"/>
                <a:cs typeface="Arial" panose="020B0604020202020204" pitchFamily="34" charset="0"/>
              </a:rPr>
              <a:t>Билиг ДБ сургууль </a:t>
            </a:r>
            <a:r>
              <a:rPr lang="mn-MN" dirty="0" smtClean="0">
                <a:latin typeface="Arial" panose="020B0604020202020204" pitchFamily="34" charset="0"/>
                <a:cs typeface="Arial" panose="020B0604020202020204" pitchFamily="34" charset="0"/>
              </a:rPr>
              <a:t>шалгарсан.</a:t>
            </a:r>
            <a:r>
              <a:rPr lang="mn-MN" dirty="0" smtClean="0">
                <a:solidFill>
                  <a:srgbClr val="FF0000"/>
                </a:solidFill>
                <a:latin typeface="Arial" panose="020B0604020202020204" pitchFamily="34" charset="0"/>
                <a:cs typeface="Arial" panose="020B0604020202020204" pitchFamily="34" charset="0"/>
              </a:rPr>
              <a:t>    </a:t>
            </a:r>
            <a:endParaRPr lang="en-US"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9081031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sers\Altantuya\Desktop\62244889_146568156498876_8736417367912873984_o.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0618" y="437010"/>
            <a:ext cx="6520070" cy="5817121"/>
          </a:xfrm>
          <a:prstGeom prst="rect">
            <a:avLst/>
          </a:prstGeom>
          <a:noFill/>
          <a:ln>
            <a:noFill/>
          </a:ln>
        </p:spPr>
      </p:pic>
      <p:sp>
        <p:nvSpPr>
          <p:cNvPr id="5" name="TextBox 4"/>
          <p:cNvSpPr txBox="1"/>
          <p:nvPr/>
        </p:nvSpPr>
        <p:spPr>
          <a:xfrm>
            <a:off x="1244906" y="2529962"/>
            <a:ext cx="3968276" cy="1631216"/>
          </a:xfrm>
          <a:prstGeom prst="rect">
            <a:avLst/>
          </a:prstGeom>
          <a:solidFill>
            <a:schemeClr val="accent1">
              <a:lumMod val="20000"/>
              <a:lumOff val="80000"/>
            </a:schemeClr>
          </a:solidFill>
        </p:spPr>
        <p:txBody>
          <a:bodyPr wrap="square" rtlCol="0">
            <a:spAutoFit/>
          </a:bodyPr>
          <a:lstStyle/>
          <a:p>
            <a:pPr algn="just"/>
            <a:r>
              <a:rPr lang="mn-MN" sz="2000" dirty="0" smtClean="0">
                <a:latin typeface="Arial" panose="020B0604020202020204" pitchFamily="34" charset="0"/>
                <a:cs typeface="Arial" panose="020B0604020202020204" pitchFamily="34" charset="0"/>
              </a:rPr>
              <a:t>       2019 </a:t>
            </a:r>
            <a:r>
              <a:rPr lang="mn-MN" sz="2000" dirty="0">
                <a:latin typeface="Arial" panose="020B0604020202020204" pitchFamily="34" charset="0"/>
                <a:cs typeface="Arial" panose="020B0604020202020204" pitchFamily="34" charset="0"/>
              </a:rPr>
              <a:t>онд </a:t>
            </a:r>
            <a:r>
              <a:rPr lang="mn-MN" sz="2000" b="1" dirty="0">
                <a:latin typeface="Arial" panose="020B0604020202020204" pitchFamily="34" charset="0"/>
                <a:cs typeface="Arial" panose="020B0604020202020204" pitchFamily="34" charset="0"/>
              </a:rPr>
              <a:t>“Ёс зүйгээрээ үлгэрлэе”</a:t>
            </a:r>
            <a:r>
              <a:rPr lang="mn-MN" sz="2000" dirty="0">
                <a:latin typeface="Arial" panose="020B0604020202020204" pitchFamily="34" charset="0"/>
                <a:cs typeface="Arial" panose="020B0604020202020204" pitchFamily="34" charset="0"/>
              </a:rPr>
              <a:t> улсын уралдаанд Орхон, Сайхан сумын ерөнхий боловсролын сургуулийн багш нарын баг 1, 2, 3 дугаар </a:t>
            </a:r>
            <a:r>
              <a:rPr lang="mn-MN" sz="2000" dirty="0" smtClean="0">
                <a:latin typeface="Arial" panose="020B0604020202020204" pitchFamily="34" charset="0"/>
                <a:cs typeface="Arial" panose="020B0604020202020204" pitchFamily="34" charset="0"/>
              </a:rPr>
              <a:t>байр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4776236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479" y="607498"/>
            <a:ext cx="10097104" cy="1166220"/>
          </a:xfrm>
          <a:solidFill>
            <a:schemeClr val="accent1">
              <a:lumMod val="20000"/>
              <a:lumOff val="80000"/>
            </a:schemeClr>
          </a:solidFill>
        </p:spPr>
        <p:txBody>
          <a:bodyPr>
            <a:noAutofit/>
          </a:bodyPr>
          <a:lstStyle/>
          <a:p>
            <a:pPr algn="just"/>
            <a:r>
              <a:rPr lang="mn-MN" sz="1800" dirty="0" smtClean="0">
                <a:latin typeface="Arial" panose="020B0604020202020204" pitchFamily="34" charset="0"/>
                <a:cs typeface="Arial" panose="020B0604020202020204" pitchFamily="34" charset="0"/>
              </a:rPr>
              <a:t>       </a:t>
            </a:r>
            <a:r>
              <a:rPr lang="en-US" sz="1800" dirty="0" smtClean="0">
                <a:solidFill>
                  <a:schemeClr val="accent2"/>
                </a:solidFill>
                <a:latin typeface="Arial" panose="020B0604020202020204" pitchFamily="34" charset="0"/>
                <a:cs typeface="Arial" panose="020B0604020202020204" pitchFamily="34" charset="0"/>
              </a:rPr>
              <a:t>"</a:t>
            </a:r>
            <a:r>
              <a:rPr lang="en-US" sz="1800" dirty="0">
                <a:solidFill>
                  <a:schemeClr val="accent2"/>
                </a:solidFill>
                <a:latin typeface="Arial" panose="020B0604020202020204" pitchFamily="34" charset="0"/>
                <a:cs typeface="Arial" panose="020B0604020202020204" pitchFamily="34" charset="0"/>
              </a:rPr>
              <a:t>МУЛЬТИМЕДИА ПРОГРАМ ХАНГАМЖИЙГ СУРГАЛТАНД ХЭРЭГЛЭХ, ХӨГЖҮҮЛЭХ </a:t>
            </a:r>
            <a:r>
              <a:rPr lang="en-US" sz="1800" dirty="0" smtClean="0">
                <a:solidFill>
                  <a:schemeClr val="accent2"/>
                </a:solidFill>
                <a:latin typeface="Arial" panose="020B0604020202020204" pitchFamily="34" charset="0"/>
                <a:cs typeface="Arial" panose="020B0604020202020204" pitchFamily="34" charset="0"/>
              </a:rPr>
              <a:t>НЬ“</a:t>
            </a:r>
            <a:r>
              <a:rPr lang="mn-MN" sz="1800" dirty="0" smtClean="0">
                <a:solidFill>
                  <a:schemeClr val="accent2"/>
                </a:solidFill>
                <a:latin typeface="Arial" panose="020B0604020202020204" pitchFamily="34" charset="0"/>
                <a:cs typeface="Arial" panose="020B0604020202020204" pitchFamily="34" charset="0"/>
              </a:rPr>
              <a:t/>
            </a:r>
            <a:br>
              <a:rPr lang="mn-MN" sz="1800" dirty="0" smtClean="0">
                <a:solidFill>
                  <a:schemeClr val="accent2"/>
                </a:solidFill>
                <a:latin typeface="Arial" panose="020B0604020202020204" pitchFamily="34" charset="0"/>
                <a:cs typeface="Arial" panose="020B0604020202020204" pitchFamily="34" charset="0"/>
              </a:rPr>
            </a:br>
            <a:r>
              <a:rPr lang="en-US" sz="1800" dirty="0" smtClean="0">
                <a:solidFill>
                  <a:schemeClr val="accent2"/>
                </a:solidFill>
                <a:latin typeface="Arial" panose="020B0604020202020204" pitchFamily="34" charset="0"/>
                <a:cs typeface="Arial" panose="020B0604020202020204" pitchFamily="34" charset="0"/>
              </a:rPr>
              <a:t> </a:t>
            </a:r>
            <a:r>
              <a:rPr lang="en-US" sz="1800" dirty="0" err="1">
                <a:latin typeface="Arial" panose="020B0604020202020204" pitchFamily="34" charset="0"/>
                <a:cs typeface="Arial" panose="020B0604020202020204" pitchFamily="34" charset="0"/>
              </a:rPr>
              <a:t>үндэсний</a:t>
            </a:r>
            <a:r>
              <a:rPr lang="en-US" sz="1800" dirty="0">
                <a:latin typeface="Arial" panose="020B0604020202020204" pitchFamily="34" charset="0"/>
                <a:cs typeface="Arial" panose="020B0604020202020204" pitchFamily="34" charset="0"/>
              </a:rPr>
              <a:t> XII </a:t>
            </a:r>
            <a:r>
              <a:rPr lang="en-US" sz="1800" dirty="0" err="1">
                <a:latin typeface="Arial" panose="020B0604020202020204" pitchFamily="34" charset="0"/>
                <a:cs typeface="Arial" panose="020B0604020202020204" pitchFamily="34" charset="0"/>
              </a:rPr>
              <a:t>уралдаанд</a:t>
            </a:r>
            <a:r>
              <a:rPr lang="en-US" sz="1800" dirty="0">
                <a:latin typeface="Arial" panose="020B0604020202020204" pitchFamily="34" charset="0"/>
                <a:cs typeface="Arial" panose="020B0604020202020204" pitchFamily="34" charset="0"/>
              </a:rPr>
              <a:t> </a:t>
            </a:r>
            <a:r>
              <a:rPr lang="mn-MN" sz="1800" dirty="0" smtClean="0">
                <a:latin typeface="Arial" panose="020B0604020202020204" pitchFamily="34" charset="0"/>
                <a:cs typeface="Arial" panose="020B0604020202020204" pitchFamily="34" charset="0"/>
              </a:rPr>
              <a:t>Цагааннуур </a:t>
            </a:r>
            <a:r>
              <a:rPr lang="mn-MN" sz="1800" dirty="0">
                <a:latin typeface="Arial" panose="020B0604020202020204" pitchFamily="34" charset="0"/>
                <a:cs typeface="Arial" panose="020B0604020202020204" pitchFamily="34" charset="0"/>
              </a:rPr>
              <a:t>сумын химийн багш С.Баярсайхан 1 дүгээр байр, Орхон сумын ерөнхий боловсролын сургуулийн багш нарын баг 3 дугаар байр эзэлсэн амжилт үзүүлсэн нь багш нарын мэдээлэл харилцааны технологийг сургалтад ашиглах ур чадвар сайтай байгааг харуулж байна.</a:t>
            </a:r>
            <a:r>
              <a:rPr lang="en-US" sz="1800" dirty="0">
                <a:latin typeface="Arial" panose="020B0604020202020204" pitchFamily="34" charset="0"/>
                <a:cs typeface="Arial" panose="020B0604020202020204" pitchFamily="34" charset="0"/>
              </a:rPr>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p:txBody>
      </p:sp>
      <p:pic>
        <p:nvPicPr>
          <p:cNvPr id="4" name="Content Placeholder 3" descr="C:\Users\albnii darga\Desktop\79298759_1068748533517598_8793535953298784256_n.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55798" y="2059790"/>
            <a:ext cx="3263503" cy="4351338"/>
          </a:xfrm>
          <a:prstGeom prst="rect">
            <a:avLst/>
          </a:prstGeom>
          <a:noFill/>
          <a:ln>
            <a:noFill/>
          </a:ln>
        </p:spPr>
      </p:pic>
      <p:pic>
        <p:nvPicPr>
          <p:cNvPr id="5" name="Picture 4" descr="C:\Users\albnii darga\Desktop\79288043_2609797982476171_6415882607019425792_n.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48787" y="2059790"/>
            <a:ext cx="5124548" cy="4351338"/>
          </a:xfrm>
          <a:prstGeom prst="rect">
            <a:avLst/>
          </a:prstGeom>
          <a:noFill/>
          <a:ln>
            <a:noFill/>
          </a:ln>
        </p:spPr>
      </p:pic>
    </p:spTree>
    <p:extLst>
      <p:ext uri="{BB962C8B-B14F-4D97-AF65-F5344CB8AC3E}">
        <p14:creationId xmlns:p14="http://schemas.microsoft.com/office/powerpoint/2010/main" xmlns="" val="4018314193"/>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xmlns="" val="0"/>
              </a:ext>
            </a:extLst>
          </a:blip>
          <a:stretch>
            <a:fillRect/>
          </a:stretch>
        </p:blipFill>
        <p:spPr>
          <a:xfrm>
            <a:off x="4723507" y="621333"/>
            <a:ext cx="4146894" cy="3110171"/>
          </a:xfrm>
        </p:spPr>
      </p:pic>
      <p:pic>
        <p:nvPicPr>
          <p:cNvPr id="5" name="Picture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21582" y="621333"/>
            <a:ext cx="2969252" cy="53575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09101" y="3985907"/>
            <a:ext cx="6961300" cy="2221376"/>
          </a:xfrm>
          <a:prstGeom prst="rect">
            <a:avLst/>
          </a:prstGeom>
        </p:spPr>
      </p:pic>
      <p:sp>
        <p:nvSpPr>
          <p:cNvPr id="7" name="TextBox 6"/>
          <p:cNvSpPr txBox="1"/>
          <p:nvPr/>
        </p:nvSpPr>
        <p:spPr>
          <a:xfrm>
            <a:off x="1586429" y="621333"/>
            <a:ext cx="2905916" cy="3046988"/>
          </a:xfrm>
          <a:prstGeom prst="rect">
            <a:avLst/>
          </a:prstGeom>
          <a:solidFill>
            <a:schemeClr val="accent1">
              <a:lumMod val="20000"/>
              <a:lumOff val="80000"/>
            </a:schemeClr>
          </a:solidFill>
        </p:spPr>
        <p:txBody>
          <a:bodyPr wrap="square" rtlCol="0">
            <a:spAutoFit/>
          </a:bodyPr>
          <a:lstStyle/>
          <a:p>
            <a:pPr algn="just"/>
            <a:r>
              <a:rPr lang="mn-MN" sz="2400" dirty="0" smtClean="0">
                <a:latin typeface="Arial" panose="020B0604020202020204" pitchFamily="34" charset="0"/>
                <a:cs typeface="Arial" panose="020B0604020202020204" pitchFamily="34" charset="0"/>
              </a:rPr>
              <a:t>       “Би багш” шоу нэвтрүүлгийн ялагч Мандал сумын ерөнхий боловсролын 3 дугаар сургуулийн бага ангийн багш Ц.Аюуш </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72762597"/>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811" y="354562"/>
            <a:ext cx="8083303" cy="1278295"/>
          </a:xfrm>
        </p:spPr>
        <p:txBody>
          <a:bodyPr/>
          <a:lstStyle/>
          <a:p>
            <a:r>
              <a:rPr lang="mn-MN" i="1" dirty="0" smtClean="0">
                <a:latin typeface="Arial" panose="020B0604020202020204" pitchFamily="34" charset="0"/>
                <a:cs typeface="Arial" panose="020B0604020202020204" pitchFamily="34" charset="0"/>
              </a:rPr>
              <a:t>Агуулга</a:t>
            </a:r>
            <a:endParaRPr lang="en-US" i="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726163" y="2146040"/>
            <a:ext cx="10196134" cy="3368351"/>
          </a:xfrm>
        </p:spPr>
        <p:txBody>
          <a:bodyPr/>
          <a:lstStyle/>
          <a:p>
            <a:r>
              <a:rPr lang="mn-MN" dirty="0" smtClean="0">
                <a:latin typeface="Arial" panose="020B0604020202020204" pitchFamily="34" charset="0"/>
                <a:cs typeface="Arial" panose="020B0604020202020204" pitchFamily="34" charset="0"/>
              </a:rPr>
              <a:t>Хамран сургалт</a:t>
            </a:r>
          </a:p>
          <a:p>
            <a:r>
              <a:rPr lang="mn-MN" dirty="0" smtClean="0">
                <a:latin typeface="Arial" panose="020B0604020202020204" pitchFamily="34" charset="0"/>
                <a:cs typeface="Arial" panose="020B0604020202020204" pitchFamily="34" charset="0"/>
              </a:rPr>
              <a:t>Чанарын үнэлгээний болон элсэлтийн ерөнхий шалгалтын талаар</a:t>
            </a:r>
          </a:p>
          <a:p>
            <a:r>
              <a:rPr lang="mn-MN" dirty="0" smtClean="0">
                <a:latin typeface="Arial" panose="020B0604020202020204" pitchFamily="34" charset="0"/>
                <a:cs typeface="Arial" panose="020B0604020202020204" pitchFamily="34" charset="0"/>
              </a:rPr>
              <a:t>2019 оны гол ололт, амжилт</a:t>
            </a:r>
          </a:p>
          <a:p>
            <a:r>
              <a:rPr lang="mn-MN" dirty="0" smtClean="0">
                <a:latin typeface="Arial" panose="020B0604020202020204" pitchFamily="34" charset="0"/>
                <a:cs typeface="Arial" panose="020B0604020202020204" pitchFamily="34" charset="0"/>
              </a:rPr>
              <a:t>Цаашид анхаарах асуудлууд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50981610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036" y="301516"/>
            <a:ext cx="9729234" cy="1053559"/>
          </a:xfrm>
          <a:solidFill>
            <a:schemeClr val="accent1">
              <a:lumMod val="20000"/>
              <a:lumOff val="80000"/>
            </a:schemeClr>
          </a:solidFill>
        </p:spPr>
        <p:txBody>
          <a:bodyPr>
            <a:normAutofit fontScale="90000"/>
          </a:bodyPr>
          <a:lstStyle/>
          <a:p>
            <a:pPr algn="ctr"/>
            <a:r>
              <a:rPr lang="mn-MN" sz="2800" dirty="0" smtClean="0">
                <a:latin typeface="Arial" panose="020B0604020202020204" pitchFamily="34" charset="0"/>
                <a:cs typeface="Arial" panose="020B0604020202020204" pitchFamily="34" charset="0"/>
              </a:rPr>
              <a:t/>
            </a:r>
            <a:br>
              <a:rPr lang="mn-MN" sz="2800" dirty="0" smtClean="0">
                <a:latin typeface="Arial" panose="020B0604020202020204" pitchFamily="34" charset="0"/>
                <a:cs typeface="Arial" panose="020B0604020202020204" pitchFamily="34" charset="0"/>
              </a:rPr>
            </a:br>
            <a:r>
              <a:rPr lang="mn-MN" sz="2800" dirty="0" smtClean="0">
                <a:latin typeface="Arial" panose="020B0604020202020204" pitchFamily="34" charset="0"/>
                <a:cs typeface="Arial" panose="020B0604020202020204" pitchFamily="34" charset="0"/>
              </a:rPr>
              <a:t/>
            </a:r>
            <a:br>
              <a:rPr lang="mn-MN" sz="2800" dirty="0" smtClean="0">
                <a:latin typeface="Arial" panose="020B0604020202020204" pitchFamily="34" charset="0"/>
                <a:cs typeface="Arial" panose="020B0604020202020204" pitchFamily="34" charset="0"/>
              </a:rPr>
            </a:br>
            <a:r>
              <a:rPr lang="mn-MN" sz="2800" dirty="0">
                <a:latin typeface="Arial" panose="020B0604020202020204" pitchFamily="34" charset="0"/>
                <a:cs typeface="Arial" panose="020B0604020202020204" pitchFamily="34" charset="0"/>
              </a:rPr>
              <a:t/>
            </a:r>
            <a:br>
              <a:rPr lang="mn-MN" sz="2800" dirty="0">
                <a:latin typeface="Arial" panose="020B0604020202020204" pitchFamily="34" charset="0"/>
                <a:cs typeface="Arial" panose="020B0604020202020204" pitchFamily="34" charset="0"/>
              </a:rPr>
            </a:br>
            <a:r>
              <a:rPr lang="mn-MN" sz="2400" b="1" dirty="0" smtClean="0">
                <a:latin typeface="Arial" panose="020B0604020202020204" pitchFamily="34" charset="0"/>
                <a:cs typeface="Arial" panose="020B0604020202020204" pitchFamily="34" charset="0"/>
              </a:rPr>
              <a:t>Боловсрол</a:t>
            </a:r>
            <a:r>
              <a:rPr lang="mn-MN" sz="2400" b="1" dirty="0">
                <a:latin typeface="Arial" panose="020B0604020202020204" pitchFamily="34" charset="0"/>
                <a:cs typeface="Arial" panose="020B0604020202020204" pitchFamily="34" charset="0"/>
              </a:rPr>
              <a:t>, соёлын салбарт 2019 онд нийтдээ  24017.7 сая төгрөгийн хөрөнгө оруулалт, төсөл хөтөлбөр, хандив тусламжийг авч хэрэгжүүлэн ажиллалаа.</a:t>
            </a: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mn-MN" sz="2400" dirty="0"/>
              <a:t> </a:t>
            </a:r>
            <a:r>
              <a:rPr lang="en-US" sz="2400" dirty="0"/>
              <a:t/>
            </a:r>
            <a:br>
              <a:rPr lang="en-US" sz="2400" dirty="0"/>
            </a:br>
            <a:r>
              <a:rPr lang="mn-MN" sz="2800" dirty="0" smtClean="0">
                <a:latin typeface="Arial" panose="020B0604020202020204" pitchFamily="34" charset="0"/>
                <a:cs typeface="Arial" panose="020B0604020202020204" pitchFamily="34" charset="0"/>
              </a:rPr>
              <a:t> </a:t>
            </a:r>
            <a:br>
              <a:rPr lang="mn-MN" sz="2800" dirty="0" smtClean="0">
                <a:latin typeface="Arial" panose="020B0604020202020204" pitchFamily="34" charset="0"/>
                <a:cs typeface="Arial" panose="020B0604020202020204" pitchFamily="34" charset="0"/>
              </a:rPr>
            </a:br>
            <a:endParaRPr lang="en-US" sz="2800" dirty="0">
              <a:latin typeface="Arial" panose="020B0604020202020204" pitchFamily="34" charset="0"/>
              <a:cs typeface="Arial" panose="020B0604020202020204" pitchFamily="34" charset="0"/>
            </a:endParaRPr>
          </a:p>
        </p:txBody>
      </p:sp>
      <p:pic>
        <p:nvPicPr>
          <p:cNvPr id="4" name="Content Placeholder 3" descr="C:\Users\albnii darga\Desktop\74449605_1214846528726145_2167977376510640128_o.jpg"/>
          <p:cNvPicPr>
            <a:picLocks noGrp="1"/>
          </p:cNvPicPr>
          <p:nvPr>
            <p:ph idx="1"/>
          </p:nvPr>
        </p:nvPicPr>
        <p:blipFill rotWithShape="1">
          <a:blip r:embed="rId2" cstate="print">
            <a:extLst>
              <a:ext uri="{28A0092B-C50C-407E-A947-70E740481C1C}">
                <a14:useLocalDpi xmlns:a14="http://schemas.microsoft.com/office/drawing/2010/main" xmlns="" val="0"/>
              </a:ext>
            </a:extLst>
          </a:blip>
          <a:srcRect l="145" t="24798" r="-145" b="-639"/>
          <a:stretch/>
        </p:blipFill>
        <p:spPr bwMode="auto">
          <a:xfrm>
            <a:off x="477077" y="3461309"/>
            <a:ext cx="4166483" cy="2997642"/>
          </a:xfrm>
          <a:prstGeom prst="rect">
            <a:avLst/>
          </a:prstGeom>
          <a:noFill/>
          <a:ln>
            <a:noFill/>
          </a:ln>
        </p:spPr>
      </p:pic>
      <p:sp>
        <p:nvSpPr>
          <p:cNvPr id="5" name="TextBox 4"/>
          <p:cNvSpPr txBox="1"/>
          <p:nvPr/>
        </p:nvSpPr>
        <p:spPr>
          <a:xfrm>
            <a:off x="1650134" y="1860413"/>
            <a:ext cx="10062136" cy="1323439"/>
          </a:xfrm>
          <a:prstGeom prst="rect">
            <a:avLst/>
          </a:prstGeom>
          <a:noFill/>
        </p:spPr>
        <p:txBody>
          <a:bodyPr wrap="square" rtlCol="0">
            <a:spAutoFit/>
          </a:bodyPr>
          <a:lstStyle/>
          <a:p>
            <a:pPr algn="just"/>
            <a:r>
              <a:rPr lang="mn-MN" sz="2000" dirty="0" smtClean="0">
                <a:latin typeface="Arial" panose="020B0604020202020204" pitchFamily="34" charset="0"/>
                <a:cs typeface="Arial" panose="020B0604020202020204" pitchFamily="34" charset="0"/>
              </a:rPr>
              <a:t>             Сайхан суманд 480 хүүхдийн хүчин чадалтай 1 сургууль, Алтанбулаг суманд 50, Дулаанхаан тосгонд 75, Сүхбаатар суманд 200, Мандал суманд 100 хүүхдийн хүчин чадалтай цэцэрлэгүүд ашиглалтад орсон. </a:t>
            </a:r>
          </a:p>
          <a:p>
            <a:pPr algn="just"/>
            <a:endParaRPr lang="en-US" sz="2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707171" y="3461309"/>
            <a:ext cx="3800725" cy="298174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xmlns="" val="0"/>
              </a:ext>
            </a:extLst>
          </a:blip>
          <a:srcRect t="16001" b="22666"/>
          <a:stretch/>
        </p:blipFill>
        <p:spPr>
          <a:xfrm>
            <a:off x="8571507" y="3461309"/>
            <a:ext cx="3283888" cy="2981740"/>
          </a:xfrm>
          <a:prstGeom prst="rect">
            <a:avLst/>
          </a:prstGeom>
        </p:spPr>
      </p:pic>
    </p:spTree>
    <p:extLst>
      <p:ext uri="{BB962C8B-B14F-4D97-AF65-F5344CB8AC3E}">
        <p14:creationId xmlns:p14="http://schemas.microsoft.com/office/powerpoint/2010/main" xmlns="" val="2115478424"/>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xmlns="" val="0"/>
              </a:ext>
            </a:extLst>
          </a:blip>
          <a:srcRect r="28904" b="40255"/>
          <a:stretch/>
        </p:blipFill>
        <p:spPr>
          <a:xfrm>
            <a:off x="3630345" y="1009307"/>
            <a:ext cx="5309557" cy="5694780"/>
          </a:xfrm>
        </p:spPr>
      </p:pic>
      <p:sp>
        <p:nvSpPr>
          <p:cNvPr id="5" name="TextBox 4"/>
          <p:cNvSpPr txBox="1"/>
          <p:nvPr/>
        </p:nvSpPr>
        <p:spPr>
          <a:xfrm>
            <a:off x="3305061" y="214684"/>
            <a:ext cx="5960126" cy="584775"/>
          </a:xfrm>
          <a:prstGeom prst="rect">
            <a:avLst/>
          </a:prstGeom>
          <a:solidFill>
            <a:schemeClr val="accent1">
              <a:lumMod val="20000"/>
              <a:lumOff val="80000"/>
            </a:schemeClr>
          </a:solidFill>
        </p:spPr>
        <p:txBody>
          <a:bodyPr wrap="square" rtlCol="0">
            <a:spAutoFit/>
          </a:bodyPr>
          <a:lstStyle/>
          <a:p>
            <a:pPr algn="ctr"/>
            <a:r>
              <a:rPr lang="mn-MN" sz="3200" dirty="0" smtClean="0">
                <a:latin typeface="Arial" panose="020B0604020202020204" pitchFamily="34" charset="0"/>
                <a:cs typeface="Arial" panose="020B0604020202020204" pitchFamily="34" charset="0"/>
              </a:rPr>
              <a:t>Шинэ хөрөнгө оруулалт </a:t>
            </a:r>
            <a:endParaRPr lang="en-US" sz="3200" dirty="0"/>
          </a:p>
        </p:txBody>
      </p:sp>
    </p:spTree>
    <p:extLst>
      <p:ext uri="{BB962C8B-B14F-4D97-AF65-F5344CB8AC3E}">
        <p14:creationId xmlns:p14="http://schemas.microsoft.com/office/powerpoint/2010/main" xmlns="" val="9234462"/>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241" y="2583540"/>
            <a:ext cx="7868478" cy="867328"/>
          </a:xfrm>
        </p:spPr>
        <p:txBody>
          <a:bodyPr/>
          <a:lstStyle/>
          <a:p>
            <a:pPr algn="ctr"/>
            <a:r>
              <a:rPr lang="mn-MN" b="1" dirty="0">
                <a:latin typeface="Arial" panose="020B0604020202020204" pitchFamily="34" charset="0"/>
                <a:cs typeface="Arial" panose="020B0604020202020204" pitchFamily="34" charset="0"/>
              </a:rPr>
              <a:t>Цаашид </a:t>
            </a:r>
            <a:r>
              <a:rPr lang="mn-MN" b="1" dirty="0" smtClean="0">
                <a:latin typeface="Arial" panose="020B0604020202020204" pitchFamily="34" charset="0"/>
                <a:cs typeface="Arial" panose="020B0604020202020204" pitchFamily="34" charset="0"/>
              </a:rPr>
              <a:t>анхаарах асуудал</a:t>
            </a:r>
            <a:endParaRPr lang="en-US" b="1" dirty="0"/>
          </a:p>
        </p:txBody>
      </p:sp>
    </p:spTree>
    <p:extLst>
      <p:ext uri="{BB962C8B-B14F-4D97-AF65-F5344CB8AC3E}">
        <p14:creationId xmlns:p14="http://schemas.microsoft.com/office/powerpoint/2010/main" xmlns="" val="986953917"/>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6" y="365126"/>
            <a:ext cx="9513983" cy="538258"/>
          </a:xfrm>
          <a:solidFill>
            <a:schemeClr val="accent1">
              <a:lumMod val="20000"/>
              <a:lumOff val="80000"/>
            </a:schemeClr>
          </a:solidFill>
        </p:spPr>
        <p:txBody>
          <a:bodyPr>
            <a:normAutofit/>
          </a:bodyPr>
          <a:lstStyle/>
          <a:p>
            <a:r>
              <a:rPr lang="mn-MN" sz="2800" dirty="0" smtClean="0">
                <a:latin typeface="Arial" panose="020B0604020202020204" pitchFamily="34" charset="0"/>
                <a:cs typeface="Arial" panose="020B0604020202020204" pitchFamily="34" charset="0"/>
              </a:rPr>
              <a:t>Сургуулийн өмнөх боловсролын чиглэлээр: </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87450" y="1719549"/>
            <a:ext cx="10018713" cy="3124201"/>
          </a:xfrm>
        </p:spPr>
        <p:txBody>
          <a:bodyPr>
            <a:normAutofit/>
          </a:bodyPr>
          <a:lstStyle/>
          <a:p>
            <a:pPr algn="just">
              <a:lnSpc>
                <a:spcPct val="150000"/>
              </a:lnSpc>
            </a:pPr>
            <a:r>
              <a:rPr lang="mn-MN" dirty="0" smtClean="0">
                <a:latin typeface="Arial" panose="020B0604020202020204" pitchFamily="34" charset="0"/>
                <a:cs typeface="Arial" panose="020B0604020202020204" pitchFamily="34" charset="0"/>
              </a:rPr>
              <a:t>Хүүхдийг чанартай, илчлэг, шим тэжээллэг хоол хүнсээр хангах.</a:t>
            </a:r>
          </a:p>
          <a:p>
            <a:pPr algn="just">
              <a:lnSpc>
                <a:spcPct val="150000"/>
              </a:lnSpc>
            </a:pPr>
            <a:r>
              <a:rPr lang="mn-MN" dirty="0" smtClean="0">
                <a:latin typeface="Arial" panose="020B0604020202020204" pitchFamily="34" charset="0"/>
                <a:cs typeface="Arial" panose="020B0604020202020204" pitchFamily="34" charset="0"/>
              </a:rPr>
              <a:t> Гал тогооны тоног төхөөрөмжийг шинэчлэх</a:t>
            </a:r>
          </a:p>
          <a:p>
            <a:pPr algn="just">
              <a:lnSpc>
                <a:spcPct val="150000"/>
              </a:lnSpc>
            </a:pPr>
            <a:r>
              <a:rPr lang="mn-MN" dirty="0" smtClean="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А</a:t>
            </a:r>
            <a:r>
              <a:rPr lang="mn-MN" dirty="0" smtClean="0">
                <a:latin typeface="Arial" panose="020B0604020202020204" pitchFamily="34" charset="0"/>
                <a:cs typeface="Arial" panose="020B0604020202020204" pitchFamily="34" charset="0"/>
              </a:rPr>
              <a:t>риун цэврийн байгууламжийг сайжруулах.</a:t>
            </a:r>
          </a:p>
        </p:txBody>
      </p:sp>
    </p:spTree>
    <p:extLst>
      <p:ext uri="{BB962C8B-B14F-4D97-AF65-F5344CB8AC3E}">
        <p14:creationId xmlns:p14="http://schemas.microsoft.com/office/powerpoint/2010/main" xmlns="" val="28793499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254" y="365125"/>
            <a:ext cx="9227545" cy="450123"/>
          </a:xfrm>
          <a:solidFill>
            <a:schemeClr val="accent1">
              <a:lumMod val="20000"/>
              <a:lumOff val="80000"/>
            </a:schemeClr>
          </a:solidFill>
        </p:spPr>
        <p:txBody>
          <a:bodyPr>
            <a:normAutofit fontScale="90000"/>
          </a:bodyPr>
          <a:lstStyle/>
          <a:p>
            <a:r>
              <a:rPr lang="mn-MN" sz="3200" dirty="0" smtClean="0">
                <a:latin typeface="Arial" panose="020B0604020202020204" pitchFamily="34" charset="0"/>
                <a:cs typeface="Arial" panose="020B0604020202020204" pitchFamily="34" charset="0"/>
              </a:rPr>
              <a:t>Ерөнхий боловсролын чиглэлээр: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038121" y="1355073"/>
            <a:ext cx="9315678" cy="4880473"/>
          </a:xfrm>
        </p:spPr>
        <p:txBody>
          <a:bodyPr>
            <a:normAutofit/>
          </a:bodyPr>
          <a:lstStyle/>
          <a:p>
            <a:pPr algn="just">
              <a:lnSpc>
                <a:spcPct val="150000"/>
              </a:lnSpc>
            </a:pPr>
            <a:r>
              <a:rPr lang="mn-MN" dirty="0" smtClean="0">
                <a:latin typeface="Arial" panose="020B0604020202020204" pitchFamily="34" charset="0"/>
                <a:cs typeface="Arial" panose="020B0604020202020204" pitchFamily="34" charset="0"/>
              </a:rPr>
              <a:t>Өсвөр үеийнхний ёс суртахууны асуудалд анхаарах.</a:t>
            </a:r>
          </a:p>
          <a:p>
            <a:pPr algn="just">
              <a:lnSpc>
                <a:spcPct val="150000"/>
              </a:lnSpc>
            </a:pPr>
            <a:r>
              <a:rPr lang="mn-MN" dirty="0" smtClean="0">
                <a:latin typeface="Arial" panose="020B0604020202020204" pitchFamily="34" charset="0"/>
                <a:cs typeface="Arial" panose="020B0604020202020204" pitchFamily="34" charset="0"/>
              </a:rPr>
              <a:t>Багшийн хариуцлага, ёс зүйг дээшлүүлэх, багшаа хөгжүүлэхэд илүү анхаарах.</a:t>
            </a:r>
          </a:p>
          <a:p>
            <a:pPr algn="just">
              <a:lnSpc>
                <a:spcPct val="150000"/>
              </a:lnSpc>
            </a:pPr>
            <a:r>
              <a:rPr lang="mn-MN" dirty="0" smtClean="0">
                <a:latin typeface="Arial" panose="020B0604020202020204" pitchFamily="34" charset="0"/>
                <a:cs typeface="Arial" panose="020B0604020202020204" pitchFamily="34" charset="0"/>
              </a:rPr>
              <a:t> </a:t>
            </a:r>
            <a:r>
              <a:rPr lang="mn-MN" dirty="0">
                <a:latin typeface="Arial" panose="020B0604020202020204" pitchFamily="34" charset="0"/>
                <a:cs typeface="Arial" panose="020B0604020202020204" pitchFamily="34" charset="0"/>
              </a:rPr>
              <a:t>Б</a:t>
            </a:r>
            <a:r>
              <a:rPr lang="mn-MN" dirty="0" smtClean="0">
                <a:latin typeface="Arial" panose="020B0604020202020204" pitchFamily="34" charset="0"/>
                <a:cs typeface="Arial" panose="020B0604020202020204" pitchFamily="34" charset="0"/>
              </a:rPr>
              <a:t>айгалийн ухааны хичээлүүдийн кабинетуудыг тохижуулах.</a:t>
            </a:r>
          </a:p>
          <a:p>
            <a:pPr algn="just">
              <a:lnSpc>
                <a:spcPct val="150000"/>
              </a:lnSpc>
            </a:pPr>
            <a:r>
              <a:rPr lang="mn-MN" dirty="0" smtClean="0">
                <a:latin typeface="Arial" panose="020B0604020202020204" pitchFamily="34" charset="0"/>
                <a:cs typeface="Arial" panose="020B0604020202020204" pitchFamily="34" charset="0"/>
              </a:rPr>
              <a:t>Эцэг эхийн үүрэг хариуцлагыг дээшлүүлэхэд анхаарах.</a:t>
            </a:r>
          </a:p>
          <a:p>
            <a:pPr algn="just">
              <a:lnSpc>
                <a:spcPct val="150000"/>
              </a:lnSpc>
            </a:pPr>
            <a:r>
              <a:rPr lang="mn-MN" dirty="0" smtClean="0">
                <a:latin typeface="Arial" panose="020B0604020202020204" pitchFamily="34" charset="0"/>
                <a:cs typeface="Arial" panose="020B0604020202020204" pitchFamily="34" charset="0"/>
              </a:rPr>
              <a:t>Багш, удирдах ажилтнуудын талаар гарч буй өргөдөл, гомдлыг шуурхай шийдвэрлэх. </a:t>
            </a:r>
          </a:p>
        </p:txBody>
      </p:sp>
    </p:spTree>
    <p:extLst>
      <p:ext uri="{BB962C8B-B14F-4D97-AF65-F5344CB8AC3E}">
        <p14:creationId xmlns:p14="http://schemas.microsoft.com/office/powerpoint/2010/main" xmlns="" val="2204166284"/>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306" y="243941"/>
            <a:ext cx="9194494" cy="648426"/>
          </a:xfrm>
          <a:solidFill>
            <a:schemeClr val="accent1">
              <a:lumMod val="20000"/>
              <a:lumOff val="80000"/>
            </a:schemeClr>
          </a:solidFill>
        </p:spPr>
        <p:txBody>
          <a:bodyPr>
            <a:noAutofit/>
          </a:bodyPr>
          <a:lstStyle/>
          <a:p>
            <a:r>
              <a:rPr lang="mn-MN" sz="4000" dirty="0" smtClean="0">
                <a:latin typeface="Arial" panose="020B0604020202020204" pitchFamily="34" charset="0"/>
                <a:cs typeface="Arial" panose="020B0604020202020204" pitchFamily="34" charset="0"/>
              </a:rPr>
              <a:t>Соёл, урлагийн чиглэлээр: </a:t>
            </a:r>
            <a:endParaRPr lang="en-US" sz="40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955494" y="1707614"/>
            <a:ext cx="9602118" cy="4163704"/>
          </a:xfrm>
        </p:spPr>
        <p:txBody>
          <a:bodyPr>
            <a:normAutofit/>
          </a:bodyPr>
          <a:lstStyle/>
          <a:p>
            <a:r>
              <a:rPr lang="mn-MN" sz="3200" dirty="0" smtClean="0">
                <a:latin typeface="Arial" panose="020B0604020202020204" pitchFamily="34" charset="0"/>
                <a:cs typeface="Arial" panose="020B0604020202020204" pitchFamily="34" charset="0"/>
              </a:rPr>
              <a:t>1. “СОЁЛЫН ТӨВ-ЧАНАРТАЙ ҮЙЛЧИЛГЭЭ</a:t>
            </a:r>
            <a:r>
              <a:rPr lang="en-US" sz="3200" dirty="0" smtClean="0">
                <a:latin typeface="Arial" panose="020B0604020202020204" pitchFamily="34" charset="0"/>
                <a:cs typeface="Arial" panose="020B0604020202020204" pitchFamily="34" charset="0"/>
              </a:rPr>
              <a:t> IY</a:t>
            </a:r>
            <a:r>
              <a:rPr lang="mn-MN" sz="3200" dirty="0" smtClean="0">
                <a:latin typeface="Arial" panose="020B0604020202020204" pitchFamily="34" charset="0"/>
                <a:cs typeface="Arial" panose="020B0604020202020204" pitchFamily="34" charset="0"/>
              </a:rPr>
              <a:t>” УЛСЫН УРАЛДААН”</a:t>
            </a:r>
          </a:p>
          <a:p>
            <a:pPr marL="0" indent="0" algn="just">
              <a:buNone/>
            </a:pPr>
            <a:r>
              <a:rPr lang="mn-MN" sz="3200" dirty="0" smtClean="0">
                <a:latin typeface="Arial" panose="020B0604020202020204" pitchFamily="34" charset="0"/>
                <a:cs typeface="Arial" panose="020B0604020202020204" pitchFamily="34" charset="0"/>
              </a:rPr>
              <a:t> 		</a:t>
            </a:r>
            <a:r>
              <a:rPr lang="mn-MN" sz="3200" dirty="0">
                <a:latin typeface="Arial" panose="020B0604020202020204" pitchFamily="34" charset="0"/>
                <a:cs typeface="Arial" panose="020B0604020202020204" pitchFamily="34" charset="0"/>
              </a:rPr>
              <a:t> </a:t>
            </a:r>
            <a:r>
              <a:rPr lang="mn-MN" sz="2000" dirty="0" smtClean="0">
                <a:latin typeface="Arial" panose="020B0604020202020204" pitchFamily="34" charset="0"/>
                <a:cs typeface="Arial" panose="020B0604020202020204" pitchFamily="34" charset="0"/>
              </a:rPr>
              <a:t>2020 оны 02 дугаар сард багтаан аймгийн хэмжээнд зохион 					  байгуулах 3 соёлын төвийг шалгаруулах. </a:t>
            </a:r>
          </a:p>
          <a:p>
            <a:pPr marL="0" indent="0" algn="just">
              <a:buNone/>
            </a:pPr>
            <a:r>
              <a:rPr lang="mn-MN" sz="3200" dirty="0" smtClean="0">
                <a:latin typeface="Arial" panose="020B0604020202020204" pitchFamily="34" charset="0"/>
                <a:cs typeface="Arial" panose="020B0604020202020204" pitchFamily="34" charset="0"/>
              </a:rPr>
              <a:t>2. Соёлын биет бус өвийн улсын үзлэг энэ жил зохион байгуулагдана. </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951839230"/>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236424" y="365126"/>
            <a:ext cx="9117376" cy="637410"/>
          </a:xfrm>
          <a:solidFill>
            <a:schemeClr val="accent1">
              <a:lumMod val="20000"/>
              <a:lumOff val="80000"/>
            </a:schemeClr>
          </a:solidFill>
        </p:spPr>
        <p:txBody>
          <a:bodyPr>
            <a:normAutofit/>
          </a:bodyPr>
          <a:lstStyle/>
          <a:p>
            <a:r>
              <a:rPr lang="mn-MN" sz="3200" dirty="0" smtClean="0">
                <a:latin typeface="Arial" panose="020B0604020202020204" pitchFamily="34" charset="0"/>
                <a:cs typeface="Arial" panose="020B0604020202020204" pitchFamily="34" charset="0"/>
              </a:rPr>
              <a:t>Хөрөнгө оруулалтын талаар: </a:t>
            </a:r>
            <a:endParaRPr lang="en-US" sz="32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39816" y="1333041"/>
            <a:ext cx="9513983" cy="4509968"/>
          </a:xfrm>
        </p:spPr>
        <p:txBody>
          <a:bodyPr/>
          <a:lstStyle/>
          <a:p>
            <a:pPr algn="just"/>
            <a:r>
              <a:rPr lang="mn-MN" dirty="0">
                <a:latin typeface="Arial" panose="020B0604020202020204" pitchFamily="34" charset="0"/>
                <a:cs typeface="Arial" panose="020B0604020202020204" pitchFamily="34" charset="0"/>
              </a:rPr>
              <a:t>Улсын төсвийн хөрөнгө оруулалтаар хэрэгжиж буй төсөл, арга хэмжээнүүдийн орон нутгийн засаг захиргааны байгууллагуудаас хамаарах газар олголт, инженерийн дэд бүтцийн шийдэл, холбогдох зөвшөөрөл техникийн нөхцөл олголтыг цаг алдалгүй шуурхай зохион байгуулах </a:t>
            </a:r>
            <a:endParaRPr lang="en-US" dirty="0">
              <a:latin typeface="Arial" panose="020B0604020202020204" pitchFamily="34" charset="0"/>
              <a:cs typeface="Arial" panose="020B0604020202020204" pitchFamily="34" charset="0"/>
            </a:endParaRPr>
          </a:p>
          <a:p>
            <a:pPr algn="just"/>
            <a:r>
              <a:rPr lang="mn-MN" dirty="0" smtClean="0">
                <a:latin typeface="Arial" panose="020B0604020202020204" pitchFamily="34" charset="0"/>
                <a:cs typeface="Arial" panose="020B0604020202020204" pitchFamily="34" charset="0"/>
              </a:rPr>
              <a:t>Орон нутагт эрх шилжигдэн хийгдэж буй барилга байгууламж шинээр барих, засварлах ажлыг хугацаанд нь чанартай хийлгэхэд онцгой анхаарч ажиллах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440974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171" y="210889"/>
            <a:ext cx="9132984" cy="516223"/>
          </a:xfrm>
          <a:solidFill>
            <a:schemeClr val="accent1">
              <a:lumMod val="20000"/>
              <a:lumOff val="80000"/>
            </a:schemeClr>
          </a:solidFill>
        </p:spPr>
        <p:txBody>
          <a:bodyPr>
            <a:noAutofit/>
          </a:bodyPr>
          <a:lstStyle/>
          <a:p>
            <a:pPr algn="ctr"/>
            <a:r>
              <a:rPr lang="mn-MN" sz="2800" dirty="0" smtClean="0">
                <a:latin typeface="Arial" panose="020B0604020202020204" pitchFamily="34" charset="0"/>
                <a:cs typeface="Arial" panose="020B0604020202020204" pitchFamily="34" charset="0"/>
              </a:rPr>
              <a:t>Цаг үеийн ажлын талаар:   </a:t>
            </a:r>
            <a:endParaRPr lang="en-US" sz="28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577185" y="1597446"/>
            <a:ext cx="10120956" cy="4771932"/>
          </a:xfrm>
        </p:spPr>
        <p:txBody>
          <a:bodyPr>
            <a:normAutofit/>
          </a:bodyPr>
          <a:lstStyle/>
          <a:p>
            <a:pPr algn="just"/>
            <a:r>
              <a:rPr lang="mn-MN" dirty="0" smtClean="0">
                <a:latin typeface="Arial" panose="020B0604020202020204" pitchFamily="34" charset="0"/>
                <a:cs typeface="Arial" panose="020B0604020202020204" pitchFamily="34" charset="0"/>
              </a:rPr>
              <a:t>Хөл хорио тогтоосон хугацаанд 20 хоногийн хичээл тасалдаж байгаа тул 10 хоногийн хичээлийг телевизээр, 5 хоногийн хичээлийг Бямба гарагт хичээллэж, 3 дугаар улирлын амралтыг 7 хоногоор багасган зохицуулж байна. </a:t>
            </a:r>
          </a:p>
          <a:p>
            <a:pPr algn="just"/>
            <a:r>
              <a:rPr lang="mn-MN" dirty="0" smtClean="0">
                <a:latin typeface="Arial" panose="020B0604020202020204" pitchFamily="34" charset="0"/>
                <a:cs typeface="Arial" panose="020B0604020202020204" pitchFamily="34" charset="0"/>
              </a:rPr>
              <a:t>Багш</a:t>
            </a:r>
            <a:r>
              <a:rPr lang="mn-MN" dirty="0">
                <a:latin typeface="Arial" panose="020B0604020202020204" pitchFamily="34" charset="0"/>
                <a:cs typeface="Arial" panose="020B0604020202020204" pitchFamily="34" charset="0"/>
              </a:rPr>
              <a:t>, ажилтнуудыг ажлын цагаар ажлын байран дээрээ заавал байхыг шаардахгүйгээр байгаа газраасаа хичээл, сургалтын үйл ажиллагааг зохион байгуулж </a:t>
            </a:r>
            <a:r>
              <a:rPr lang="mn-MN" dirty="0" smtClean="0">
                <a:latin typeface="Arial" panose="020B0604020202020204" pitchFamily="34" charset="0"/>
                <a:cs typeface="Arial" panose="020B0604020202020204" pitchFamily="34" charset="0"/>
              </a:rPr>
              <a:t>байгааг анхаарах.</a:t>
            </a:r>
          </a:p>
          <a:p>
            <a:pPr algn="just"/>
            <a:r>
              <a:rPr lang="mn-MN" dirty="0">
                <a:latin typeface="Arial" panose="020B0604020202020204" pitchFamily="34" charset="0"/>
                <a:cs typeface="Arial" panose="020B0604020202020204" pitchFamily="34" charset="0"/>
              </a:rPr>
              <a:t>Х</a:t>
            </a:r>
            <a:r>
              <a:rPr lang="mn-MN" dirty="0" smtClean="0">
                <a:latin typeface="Arial" panose="020B0604020202020204" pitchFamily="34" charset="0"/>
                <a:cs typeface="Arial" panose="020B0604020202020204" pitchFamily="34" charset="0"/>
              </a:rPr>
              <a:t>үүхэд </a:t>
            </a:r>
            <a:r>
              <a:rPr lang="mn-MN" dirty="0">
                <a:latin typeface="Arial" panose="020B0604020202020204" pitchFamily="34" charset="0"/>
                <a:cs typeface="Arial" panose="020B0604020202020204" pitchFamily="34" charset="0"/>
              </a:rPr>
              <a:t>хамгааллын бодлогыг хэрэгжүүлэх ажлыг эрчимжүүлэх талаар зөвлөмж, анхааруулга, чиглэлийг өгч </a:t>
            </a:r>
            <a:r>
              <a:rPr lang="mn-MN" dirty="0" smtClean="0">
                <a:latin typeface="Arial" panose="020B0604020202020204" pitchFamily="34" charset="0"/>
                <a:cs typeface="Arial" panose="020B0604020202020204" pitchFamily="34" charset="0"/>
              </a:rPr>
              <a:t>ажиллах.</a:t>
            </a:r>
            <a:endParaRPr lang="en-US" sz="2400" dirty="0"/>
          </a:p>
          <a:p>
            <a:pPr algn="just"/>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76645787"/>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3738" y="2391033"/>
            <a:ext cx="10018713" cy="1752599"/>
          </a:xfrm>
        </p:spPr>
        <p:txBody>
          <a:bodyPr/>
          <a:lstStyle/>
          <a:p>
            <a:r>
              <a:rPr lang="mn-MN" b="1" i="1" dirty="0" smtClean="0">
                <a:latin typeface="Arial Mon" panose="020B0500000000000000" pitchFamily="34" charset="0"/>
              </a:rPr>
              <a:t>АНХААРАЛ ХАНДУУЛСАНД БАЯРЛАЛАА</a:t>
            </a:r>
            <a:endParaRPr lang="en-US" b="1" i="1" dirty="0">
              <a:latin typeface="Arial Mon" panose="020B0500000000000000" pitchFamily="34" charset="0"/>
            </a:endParaRPr>
          </a:p>
        </p:txBody>
      </p:sp>
    </p:spTree>
    <p:extLst>
      <p:ext uri="{BB962C8B-B14F-4D97-AF65-F5344CB8AC3E}">
        <p14:creationId xmlns:p14="http://schemas.microsoft.com/office/powerpoint/2010/main" xmlns="" val="169257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9985" y="321058"/>
            <a:ext cx="10097877" cy="549275"/>
          </a:xfrm>
          <a:solidFill>
            <a:schemeClr val="accent1">
              <a:lumMod val="20000"/>
              <a:lumOff val="80000"/>
            </a:schemeClr>
          </a:solidFill>
        </p:spPr>
        <p:txBody>
          <a:bodyPr>
            <a:normAutofit/>
          </a:bodyPr>
          <a:lstStyle/>
          <a:p>
            <a:r>
              <a:rPr lang="mn-MN" sz="2800" dirty="0" smtClean="0">
                <a:latin typeface="Arial" panose="020B0604020202020204" pitchFamily="34" charset="0"/>
                <a:cs typeface="Arial" panose="020B0604020202020204" pitchFamily="34" charset="0"/>
              </a:rPr>
              <a:t>Сургуулийн өмнөх боловсролын хамран сургалт </a:t>
            </a:r>
            <a:endParaRPr lang="en-US" sz="2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012606963"/>
              </p:ext>
            </p:extLst>
          </p:nvPr>
        </p:nvGraphicFramePr>
        <p:xfrm>
          <a:off x="2214390" y="1399430"/>
          <a:ext cx="9028753" cy="50123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1278383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1170" y="365126"/>
            <a:ext cx="9282629" cy="791646"/>
          </a:xfrm>
          <a:solidFill>
            <a:schemeClr val="accent1">
              <a:lumMod val="20000"/>
              <a:lumOff val="80000"/>
            </a:schemeClr>
          </a:solidFill>
        </p:spPr>
        <p:txBody>
          <a:bodyPr>
            <a:normAutofit fontScale="90000"/>
          </a:bodyPr>
          <a:lstStyle/>
          <a:p>
            <a:pPr algn="ctr"/>
            <a:r>
              <a:rPr lang="mn-MN" sz="2800" dirty="0" smtClean="0">
                <a:latin typeface="Arial" panose="020B0604020202020204" pitchFamily="34" charset="0"/>
                <a:cs typeface="Arial" panose="020B0604020202020204" pitchFamily="34" charset="0"/>
              </a:rPr>
              <a:t>Сургуулийн өмнөх боловсролын хамран сургалтыг улсын дундажтай харьцуулбал: 3,7% дээгүүр </a:t>
            </a:r>
            <a:endParaRPr lang="en-US" sz="2800"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602359367"/>
              </p:ext>
            </p:extLst>
          </p:nvPr>
        </p:nvGraphicFramePr>
        <p:xfrm>
          <a:off x="1498294" y="2059388"/>
          <a:ext cx="9967486" cy="384565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0738334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462" y="365126"/>
            <a:ext cx="9745337" cy="505208"/>
          </a:xfrm>
          <a:solidFill>
            <a:schemeClr val="accent1">
              <a:lumMod val="20000"/>
              <a:lumOff val="80000"/>
            </a:schemeClr>
          </a:solidFill>
        </p:spPr>
        <p:txBody>
          <a:bodyPr>
            <a:normAutofit fontScale="90000"/>
          </a:bodyPr>
          <a:lstStyle/>
          <a:p>
            <a:pPr algn="ctr"/>
            <a:r>
              <a:rPr lang="mn-MN" sz="2800" dirty="0" smtClean="0">
                <a:latin typeface="Arial" panose="020B0604020202020204" pitchFamily="34" charset="0"/>
                <a:cs typeface="Arial" panose="020B0604020202020204" pitchFamily="34" charset="0"/>
              </a:rPr>
              <a:t>Сургуулийн өмнөх боловсролын хамран сургалт /Сумаар/</a:t>
            </a:r>
            <a:endParaRPr lang="en-US" sz="28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4121230671"/>
              </p:ext>
            </p:extLst>
          </p:nvPr>
        </p:nvGraphicFramePr>
        <p:xfrm>
          <a:off x="1784733" y="1129085"/>
          <a:ext cx="10110418" cy="50623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3835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938968" y="365126"/>
            <a:ext cx="9414831" cy="361987"/>
          </a:xfrm>
          <a:solidFill>
            <a:schemeClr val="accent1">
              <a:lumMod val="20000"/>
              <a:lumOff val="80000"/>
            </a:schemeClr>
          </a:solidFill>
        </p:spPr>
        <p:txBody>
          <a:bodyPr>
            <a:normAutofit fontScale="90000"/>
          </a:bodyPr>
          <a:lstStyle/>
          <a:p>
            <a:r>
              <a:rPr lang="mn-MN" dirty="0" smtClean="0">
                <a:latin typeface="Arial" panose="020B0604020202020204" pitchFamily="34" charset="0"/>
                <a:cs typeface="Arial" panose="020B0604020202020204" pitchFamily="34" charset="0"/>
              </a:rPr>
              <a:t>        Суурь боловсролын хамран сургалт </a:t>
            </a:r>
            <a:endParaRPr lang="en-US"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823088065"/>
              </p:ext>
            </p:extLst>
          </p:nvPr>
        </p:nvGraphicFramePr>
        <p:xfrm>
          <a:off x="1674564" y="1089329"/>
          <a:ext cx="9679236" cy="49919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9276082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24694" y="280116"/>
            <a:ext cx="9939131" cy="369332"/>
          </a:xfrm>
          <a:prstGeom prst="rect">
            <a:avLst/>
          </a:prstGeom>
          <a:solidFill>
            <a:schemeClr val="accent1">
              <a:lumMod val="20000"/>
              <a:lumOff val="80000"/>
            </a:schemeClr>
          </a:solidFill>
        </p:spPr>
        <p:txBody>
          <a:bodyPr wrap="square" rtlCol="0">
            <a:spAutoFit/>
          </a:bodyPr>
          <a:lstStyle/>
          <a:p>
            <a:pPr algn="ctr"/>
            <a:r>
              <a:rPr lang="mn-MN" dirty="0" smtClean="0">
                <a:latin typeface="Arial" panose="020B0604020202020204" pitchFamily="34" charset="0"/>
                <a:cs typeface="Arial" panose="020B0604020202020204" pitchFamily="34" charset="0"/>
              </a:rPr>
              <a:t>Суурь боловсролын хамран сургалт /Сумаар/ </a:t>
            </a:r>
            <a:endParaRPr lang="en-US" dirty="0">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2717504372"/>
              </p:ext>
            </p:extLst>
          </p:nvPr>
        </p:nvGraphicFramePr>
        <p:xfrm>
          <a:off x="1641513" y="935079"/>
          <a:ext cx="10102564" cy="53445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1805505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8195" y="299025"/>
            <a:ext cx="10515600" cy="541324"/>
          </a:xfrm>
        </p:spPr>
        <p:txBody>
          <a:bodyPr>
            <a:normAutofit fontScale="90000"/>
          </a:bodyPr>
          <a:lstStyle/>
          <a:p>
            <a:pPr algn="ctr"/>
            <a:r>
              <a:rPr lang="mn-MN" dirty="0" smtClean="0">
                <a:solidFill>
                  <a:schemeClr val="accent1"/>
                </a:solidFill>
                <a:latin typeface="Arial" panose="020B0604020202020204" pitchFamily="34" charset="0"/>
                <a:cs typeface="Arial" panose="020B0604020202020204" pitchFamily="34" charset="0"/>
              </a:rPr>
              <a:t>Чанарын үнэлгээний шалгалтын дүн  </a:t>
            </a:r>
            <a:endParaRPr lang="en-US" dirty="0">
              <a:solidFill>
                <a:schemeClr val="accent1"/>
              </a:solidFill>
              <a:latin typeface="Arial" panose="020B0604020202020204" pitchFamily="34" charset="0"/>
              <a:cs typeface="Arial" panose="020B060402020202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xmlns="" val="958507882"/>
              </p:ext>
            </p:extLst>
          </p:nvPr>
        </p:nvGraphicFramePr>
        <p:xfrm>
          <a:off x="1630495" y="1094105"/>
          <a:ext cx="10248753" cy="50753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875136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4564" y="521355"/>
            <a:ext cx="5199618" cy="1314899"/>
          </a:xfrm>
          <a:solidFill>
            <a:schemeClr val="accent1">
              <a:lumMod val="20000"/>
              <a:lumOff val="80000"/>
            </a:schemeClr>
          </a:solidFill>
        </p:spPr>
        <p:txBody>
          <a:bodyPr>
            <a:normAutofit/>
          </a:bodyPr>
          <a:lstStyle/>
          <a:p>
            <a:pPr algn="ctr"/>
            <a:r>
              <a:rPr lang="mn-MN" sz="2800" dirty="0" smtClean="0">
                <a:latin typeface="Arial" panose="020B0604020202020204" pitchFamily="34" charset="0"/>
                <a:cs typeface="Arial" panose="020B0604020202020204" pitchFamily="34" charset="0"/>
              </a:rPr>
              <a:t>Боловсрол, соёл, урлагийн газрын 60 жилийн ой </a:t>
            </a:r>
            <a:endParaRPr lang="en-US" sz="2800" dirty="0">
              <a:latin typeface="Arial" panose="020B0604020202020204" pitchFamily="34" charset="0"/>
              <a:cs typeface="Arial" panose="020B0604020202020204" pitchFamily="34" charset="0"/>
            </a:endParaRPr>
          </a:p>
        </p:txBody>
      </p:sp>
      <p:pic>
        <p:nvPicPr>
          <p:cNvPr id="4" name="Content Placeholder 3" descr="C:\Users\albnii darga\Desktop\54386806_608347556254473_2765795356204597248_n.jpg"/>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49737" y="2196668"/>
            <a:ext cx="5651310" cy="4223675"/>
          </a:xfrm>
          <a:prstGeom prst="rect">
            <a:avLst/>
          </a:prstGeom>
          <a:noFill/>
          <a:ln>
            <a:noFill/>
          </a:ln>
        </p:spPr>
      </p:pic>
      <p:pic>
        <p:nvPicPr>
          <p:cNvPr id="5" name="Picture 4" descr="C:\Users\albnii darga\Desktop\57402313_2307200979605747_5260939903687983104_o.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05030" y="521355"/>
            <a:ext cx="4519318" cy="2879294"/>
          </a:xfrm>
          <a:prstGeom prst="rect">
            <a:avLst/>
          </a:prstGeom>
          <a:noFill/>
          <a:ln>
            <a:noFill/>
          </a:ln>
        </p:spPr>
      </p:pic>
      <p:pic>
        <p:nvPicPr>
          <p:cNvPr id="6" name="Picture 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205030" y="3909275"/>
            <a:ext cx="4519318" cy="2511068"/>
          </a:xfrm>
          <a:prstGeom prst="rect">
            <a:avLst/>
          </a:prstGeom>
        </p:spPr>
      </p:pic>
    </p:spTree>
    <p:extLst>
      <p:ext uri="{BB962C8B-B14F-4D97-AF65-F5344CB8AC3E}">
        <p14:creationId xmlns:p14="http://schemas.microsoft.com/office/powerpoint/2010/main" xmlns="" val="2719144232"/>
      </p:ext>
    </p:extLst>
  </p:cSld>
  <p:clrMapOvr>
    <a:masterClrMapping/>
  </p:clrMapOvr>
  <p:transition spd="slow">
    <p:wip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460</TotalTime>
  <Words>548</Words>
  <Application>Microsoft Office PowerPoint</Application>
  <PresentationFormat>Custom</PresentationFormat>
  <Paragraphs>51</Paragraphs>
  <Slides>28</Slides>
  <Notes>0</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Parallax</vt:lpstr>
      <vt:lpstr>Боловсролын салбарын 2019 оны амжилт, үр дүн, цаашид анхаарах асуудал </vt:lpstr>
      <vt:lpstr>Агуулга</vt:lpstr>
      <vt:lpstr>Сургуулийн өмнөх боловсролын хамран сургалт </vt:lpstr>
      <vt:lpstr>Сургуулийн өмнөх боловсролын хамран сургалтыг улсын дундажтай харьцуулбал: 3,7% дээгүүр </vt:lpstr>
      <vt:lpstr>Сургуулийн өмнөх боловсролын хамран сургалт /Сумаар/</vt:lpstr>
      <vt:lpstr>        Суурь боловсролын хамран сургалт </vt:lpstr>
      <vt:lpstr>Slide 7</vt:lpstr>
      <vt:lpstr>Чанарын үнэлгээний шалгалтын дүн  </vt:lpstr>
      <vt:lpstr>Боловсрол, соёл, урлагийн газрын 60 жилийн ой </vt:lpstr>
      <vt:lpstr>Slide 10</vt:lpstr>
      <vt:lpstr>Slide 11</vt:lpstr>
      <vt:lpstr> Гадаад хамтын ажиллагааны хүрээнд: БНСУ-ын Жэжү тусгай мужийн Боловсролын газартай хамтран ажиллах хүрээнд Сэлэнгэ аймгийн ерөнхий боловсролын лаборатори 4 дүгээр сургуульд компьютерийн кабинет, сургуулиудад 28 ширхэг ус цэвэршүүлэгчийг өгсөн. </vt:lpstr>
      <vt:lpstr>Сүхбаатар сумын 7 сургуульд 86 инчийн SMART самбар өгсөн. </vt:lpstr>
      <vt:lpstr>Slide 14</vt:lpstr>
      <vt:lpstr>           Боловсрол, соёл, шинжлэх ухаан, спортын сайдын 2019.05.31-ний А/355 тушаалаар Сэлэнгэ аймгийн Мандал сумын Хэрх тосгоны цэцэрлэг "УЛСЫН ТЭРГҮҮНИЙ ЦЭЦЭРЛЭГ"- ээр шалгарч, манай аймаг улсын тэргүүний 8 цэцэрлэгтэй боллоо. </vt:lpstr>
      <vt:lpstr>Slide 16</vt:lpstr>
      <vt:lpstr>Slide 17</vt:lpstr>
      <vt:lpstr>       "МУЛЬТИМЕДИА ПРОГРАМ ХАНГАМЖИЙГ СУРГАЛТАНД ХЭРЭГЛЭХ, ХӨГЖҮҮЛЭХ НЬ“  үндэсний XII уралдаанд Цагааннуур сумын химийн багш С.Баярсайхан 1 дүгээр байр, Орхон сумын ерөнхий боловсролын сургуулийн багш нарын баг 3 дугаар байр эзэлсэн амжилт үзүүлсэн нь багш нарын мэдээлэл харилцааны технологийг сургалтад ашиглах ур чадвар сайтай байгааг харуулж байна. </vt:lpstr>
      <vt:lpstr>Slide 19</vt:lpstr>
      <vt:lpstr>   Боловсрол, соёлын салбарт 2019 онд нийтдээ  24017.7 сая төгрөгийн хөрөнгө оруулалт, төсөл хөтөлбөр, хандив тусламжийг авч хэрэгжүүлэн ажиллалаа.     </vt:lpstr>
      <vt:lpstr>Slide 21</vt:lpstr>
      <vt:lpstr>Цаашид анхаарах асуудал</vt:lpstr>
      <vt:lpstr>Сургуулийн өмнөх боловсролын чиглэлээр: </vt:lpstr>
      <vt:lpstr>Ерөнхий боловсролын чиглэлээр: </vt:lpstr>
      <vt:lpstr>Соёл, урлагийн чиглэлээр: </vt:lpstr>
      <vt:lpstr>Хөрөнгө оруулалтын талаар: </vt:lpstr>
      <vt:lpstr>Цаг үеийн ажлын талаар:   </vt:lpstr>
      <vt:lpstr>АНХААРАЛ ХАНДУУЛСАНД БАЯРЛАЛАА</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Боловсролын салбарын 2019 оны амжилт, үр дүн, цаашид анхаарах асуудлууд</dc:title>
  <dc:creator>albnii darga</dc:creator>
  <cp:lastModifiedBy>B.Oyun</cp:lastModifiedBy>
  <cp:revision>58</cp:revision>
  <cp:lastPrinted>2020-02-11T06:51:12Z</cp:lastPrinted>
  <dcterms:created xsi:type="dcterms:W3CDTF">2020-02-07T08:55:19Z</dcterms:created>
  <dcterms:modified xsi:type="dcterms:W3CDTF">2020-02-13T02:36:47Z</dcterms:modified>
</cp:coreProperties>
</file>